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9" r:id="rId2"/>
  </p:sldMasterIdLst>
  <p:notesMasterIdLst>
    <p:notesMasterId r:id="rId40"/>
  </p:notesMasterIdLst>
  <p:sldIdLst>
    <p:sldId id="262" r:id="rId3"/>
    <p:sldId id="378" r:id="rId4"/>
    <p:sldId id="379" r:id="rId5"/>
    <p:sldId id="365" r:id="rId6"/>
    <p:sldId id="360" r:id="rId7"/>
    <p:sldId id="344" r:id="rId8"/>
    <p:sldId id="362" r:id="rId9"/>
    <p:sldId id="361" r:id="rId10"/>
    <p:sldId id="363" r:id="rId11"/>
    <p:sldId id="364" r:id="rId12"/>
    <p:sldId id="346" r:id="rId13"/>
    <p:sldId id="366" r:id="rId14"/>
    <p:sldId id="367" r:id="rId15"/>
    <p:sldId id="331" r:id="rId16"/>
    <p:sldId id="369" r:id="rId17"/>
    <p:sldId id="370" r:id="rId18"/>
    <p:sldId id="332" r:id="rId19"/>
    <p:sldId id="355" r:id="rId20"/>
    <p:sldId id="357" r:id="rId21"/>
    <p:sldId id="354" r:id="rId22"/>
    <p:sldId id="335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7" r:id="rId31"/>
    <p:sldId id="371" r:id="rId32"/>
    <p:sldId id="373" r:id="rId33"/>
    <p:sldId id="350" r:id="rId34"/>
    <p:sldId id="352" r:id="rId35"/>
    <p:sldId id="372" r:id="rId36"/>
    <p:sldId id="375" r:id="rId37"/>
    <p:sldId id="316" r:id="rId38"/>
    <p:sldId id="274" r:id="rId39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7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93D"/>
    <a:srgbClr val="FFFFFF"/>
    <a:srgbClr val="6DBCCC"/>
    <a:srgbClr val="A3C648"/>
    <a:srgbClr val="EA715D"/>
    <a:srgbClr val="0F89A1"/>
    <a:srgbClr val="42BD59"/>
    <a:srgbClr val="C6831B"/>
    <a:srgbClr val="C00000"/>
    <a:srgbClr val="299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3" autoAdjust="0"/>
    <p:restoredTop sz="94505" autoAdjust="0"/>
  </p:normalViewPr>
  <p:slideViewPr>
    <p:cSldViewPr>
      <p:cViewPr>
        <p:scale>
          <a:sx n="128" d="100"/>
          <a:sy n="128" d="100"/>
        </p:scale>
        <p:origin x="464" y="120"/>
      </p:cViewPr>
      <p:guideLst>
        <p:guide orient="horz" pos="1007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-39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3359C-809C-F845-89BB-06E4582A2ED8}" type="datetimeFigureOut">
              <a:rPr lang="de-DE" smtClean="0"/>
              <a:pPr/>
              <a:t>08.12.16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1A19-3B46-0249-A6CF-A48684C60FB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93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94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03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70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02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447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855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731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212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019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31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7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92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32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066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94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448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89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06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0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9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2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65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54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A19-3B46-0249-A6CF-A48684C60FBD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0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zweizeili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5163835"/>
            <a:ext cx="9144000" cy="47205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37909"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49388"/>
            <a:ext cx="6318566" cy="458843"/>
          </a:xfrm>
        </p:spPr>
        <p:txBody>
          <a:bodyPr lIns="0" tIns="0"/>
          <a:lstStyle>
            <a:lvl1pPr>
              <a:defRPr sz="2250">
                <a:solidFill>
                  <a:srgbClr val="2EA63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2058647" y="2330560"/>
            <a:ext cx="6302264" cy="15581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1125" kern="1200" dirty="0" smtClean="0">
                <a:solidFill>
                  <a:srgbClr val="2EA63D"/>
                </a:solidFill>
              </a:defRPr>
            </a:lvl1pPr>
            <a:lvl2pPr>
              <a:defRPr lang="de-DE" sz="1125" kern="1200" dirty="0" smtClean="0">
                <a:latin typeface="+mn-lt"/>
                <a:ea typeface="+mn-ea"/>
                <a:cs typeface="+mn-cs"/>
              </a:defRPr>
            </a:lvl2pPr>
            <a:lvl3pPr>
              <a:defRPr lang="de-DE" sz="1125" kern="1200" dirty="0" smtClean="0">
                <a:latin typeface="+mn-lt"/>
                <a:ea typeface="+mn-ea"/>
                <a:cs typeface="+mn-cs"/>
              </a:defRPr>
            </a:lvl3pPr>
            <a:lvl4pPr>
              <a:defRPr lang="de-DE" sz="1125" kern="1200" dirty="0" smtClean="0">
                <a:latin typeface="+mn-lt"/>
                <a:ea typeface="+mn-ea"/>
                <a:cs typeface="+mn-cs"/>
              </a:defRPr>
            </a:lvl4pPr>
            <a:lvl5pPr>
              <a:defRPr lang="de-DE" sz="1125" kern="1200" dirty="0">
                <a:latin typeface="+mn-lt"/>
                <a:ea typeface="+mn-ea"/>
                <a:cs typeface="+mn-cs"/>
              </a:defRPr>
            </a:lvl5pPr>
          </a:lstStyle>
          <a:p>
            <a:pPr marL="0" lvl="0" defTabSz="571477" latinLnBrk="0"/>
            <a:r>
              <a:rPr lang="de-DE" dirty="0"/>
              <a:t>Untertitel</a:t>
            </a: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-1"/>
            <a:ext cx="1259632" cy="15986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12500" tIns="112500" rIns="112500" bIns="112500" numCol="1" rtlCol="0" anchor="t" anchorCtr="0" compatLnSpc="1">
            <a:prstTxWarp prst="textNoShape">
              <a:avLst/>
            </a:prstTxWarp>
          </a:bodyPr>
          <a:lstStyle/>
          <a:p>
            <a:pPr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125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1691680" y="990984"/>
            <a:ext cx="186186" cy="1495336"/>
            <a:chOff x="1" y="1938933"/>
            <a:chExt cx="269160" cy="2687747"/>
          </a:xfrm>
        </p:grpSpPr>
        <p:sp>
          <p:nvSpPr>
            <p:cNvPr id="16" name="Rechteck 15"/>
            <p:cNvSpPr/>
            <p:nvPr/>
          </p:nvSpPr>
          <p:spPr bwMode="auto">
            <a:xfrm>
              <a:off x="1" y="3571707"/>
              <a:ext cx="269160" cy="371932"/>
            </a:xfrm>
            <a:prstGeom prst="rect">
              <a:avLst/>
            </a:prstGeom>
            <a:solidFill>
              <a:srgbClr val="BD212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1" y="3948838"/>
              <a:ext cx="269160" cy="348192"/>
            </a:xfrm>
            <a:prstGeom prst="rect">
              <a:avLst/>
            </a:prstGeom>
            <a:solidFill>
              <a:srgbClr val="0F8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1" y="4302229"/>
              <a:ext cx="269160" cy="324451"/>
            </a:xfrm>
            <a:prstGeom prst="rect">
              <a:avLst/>
            </a:prstGeom>
            <a:solidFill>
              <a:srgbClr val="C683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1" y="1938933"/>
              <a:ext cx="269160" cy="1623049"/>
            </a:xfrm>
            <a:prstGeom prst="rect">
              <a:avLst/>
            </a:prstGeom>
            <a:solidFill>
              <a:srgbClr val="2EA63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3" name="Titel 1"/>
          <p:cNvSpPr txBox="1">
            <a:spLocks/>
          </p:cNvSpPr>
          <p:nvPr userDrawn="1"/>
        </p:nvSpPr>
        <p:spPr bwMode="gray">
          <a:xfrm>
            <a:off x="2025577" y="1273324"/>
            <a:ext cx="2330399" cy="4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b="0">
                <a:solidFill>
                  <a:srgbClr val="2EA63D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de-DE" sz="3000" kern="0" baseline="0">
                <a:latin typeface="Gill Sans" charset="0"/>
              </a:rPr>
              <a:t>CampusLab</a:t>
            </a:r>
            <a:endParaRPr lang="de-DE" sz="3000" kern="0" baseline="0" dirty="0">
              <a:latin typeface="Gill Sans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417340"/>
            <a:ext cx="323528" cy="165618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10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 anchor="b"/>
          <a:lstStyle>
            <a:lvl1pPr>
              <a:defRPr sz="2800" b="0">
                <a:solidFill>
                  <a:srgbClr val="2E893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4104456"/>
          </a:xfrm>
        </p:spPr>
        <p:txBody>
          <a:bodyPr/>
          <a:lstStyle>
            <a:lvl1pPr indent="-288000">
              <a:lnSpc>
                <a:spcPct val="100000"/>
              </a:lnSpc>
              <a:defRPr sz="2400">
                <a:latin typeface="Calibri"/>
              </a:defRPr>
            </a:lvl1pPr>
            <a:lvl2pPr indent="-288000">
              <a:lnSpc>
                <a:spcPct val="100000"/>
              </a:lnSpc>
              <a:defRPr sz="2200">
                <a:latin typeface="Calibri"/>
              </a:defRPr>
            </a:lvl2pPr>
            <a:lvl3pPr indent="-288000">
              <a:lnSpc>
                <a:spcPct val="100000"/>
              </a:lnSpc>
              <a:defRPr sz="2000">
                <a:latin typeface="Calibri"/>
              </a:defRPr>
            </a:lvl3pPr>
            <a:lvl4pPr indent="-288000">
              <a:lnSpc>
                <a:spcPct val="100000"/>
              </a:lnSpc>
              <a:defRPr sz="2000">
                <a:latin typeface="Calibri"/>
              </a:defRPr>
            </a:lvl4pPr>
            <a:lvl5pPr indent="-288000">
              <a:lnSpc>
                <a:spcPct val="100000"/>
              </a:lnSpc>
              <a:defRPr sz="2000">
                <a:latin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42265" y="5430833"/>
            <a:ext cx="774150" cy="218058"/>
          </a:xfrm>
        </p:spPr>
        <p:txBody>
          <a:bodyPr/>
          <a:lstStyle>
            <a:lvl1pPr>
              <a:defRPr sz="833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# </a:t>
            </a:r>
            <a:fld id="{F55363FD-B25F-3D44-B704-C2E0D403450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79298" y="5161756"/>
            <a:ext cx="6237117" cy="144016"/>
          </a:xfrm>
        </p:spPr>
        <p:txBody>
          <a:bodyPr anchor="ctr"/>
          <a:lstStyle>
            <a:lvl1pPr marL="44998" indent="0" algn="r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36512" y="1489348"/>
            <a:ext cx="257369" cy="1368152"/>
          </a:xfrm>
          <a:prstGeom prst="rect">
            <a:avLst/>
          </a:prstGeom>
          <a:noFill/>
        </p:spPr>
        <p:txBody>
          <a:bodyPr vert="vert270" wrap="square" lIns="36000" tIns="36000" rIns="36000" bIns="36000" rtlCol="0" anchor="b" anchorCtr="0">
            <a:spAutoFit/>
          </a:bodyPr>
          <a:lstStyle/>
          <a:p>
            <a:pPr algn="l"/>
            <a:r>
              <a:rPr lang="de-DE" sz="1200" baseline="0" smtClean="0">
                <a:solidFill>
                  <a:srgbClr val="2E893D"/>
                </a:solidFill>
                <a:latin typeface="Calibri"/>
                <a:cs typeface="Calibri"/>
              </a:rPr>
              <a:t>www.campus-lab.de</a:t>
            </a:r>
            <a:endParaRPr lang="de-DE" sz="1200" baseline="0" dirty="0" smtClean="0">
              <a:solidFill>
                <a:srgbClr val="2E893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11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 zweizeili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0" y="5163835"/>
            <a:ext cx="9144000" cy="47205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37909"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49388"/>
            <a:ext cx="6318566" cy="458843"/>
          </a:xfrm>
        </p:spPr>
        <p:txBody>
          <a:bodyPr lIns="0" tIns="0"/>
          <a:lstStyle>
            <a:lvl1pPr>
              <a:defRPr sz="2250">
                <a:solidFill>
                  <a:srgbClr val="2EA63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2058647" y="2330560"/>
            <a:ext cx="6302264" cy="15581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1125" kern="1200" dirty="0" smtClean="0">
                <a:solidFill>
                  <a:srgbClr val="2EA63D"/>
                </a:solidFill>
              </a:defRPr>
            </a:lvl1pPr>
            <a:lvl2pPr>
              <a:defRPr lang="de-DE" sz="1125" kern="1200" dirty="0" smtClean="0">
                <a:latin typeface="+mn-lt"/>
                <a:ea typeface="+mn-ea"/>
                <a:cs typeface="+mn-cs"/>
              </a:defRPr>
            </a:lvl2pPr>
            <a:lvl3pPr>
              <a:defRPr lang="de-DE" sz="1125" kern="1200" dirty="0" smtClean="0">
                <a:latin typeface="+mn-lt"/>
                <a:ea typeface="+mn-ea"/>
                <a:cs typeface="+mn-cs"/>
              </a:defRPr>
            </a:lvl3pPr>
            <a:lvl4pPr>
              <a:defRPr lang="de-DE" sz="1125" kern="1200" dirty="0" smtClean="0">
                <a:latin typeface="+mn-lt"/>
                <a:ea typeface="+mn-ea"/>
                <a:cs typeface="+mn-cs"/>
              </a:defRPr>
            </a:lvl4pPr>
            <a:lvl5pPr>
              <a:defRPr lang="de-DE" sz="1125" kern="1200" dirty="0">
                <a:latin typeface="+mn-lt"/>
                <a:ea typeface="+mn-ea"/>
                <a:cs typeface="+mn-cs"/>
              </a:defRPr>
            </a:lvl5pPr>
          </a:lstStyle>
          <a:p>
            <a:pPr marL="0" lvl="0" defTabSz="571477" latinLnBrk="0"/>
            <a:r>
              <a:rPr lang="de-DE" dirty="0"/>
              <a:t>Untertitel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0" y="-1"/>
            <a:ext cx="1259632" cy="15986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12500" tIns="112500" rIns="112500" bIns="112500" numCol="1" rtlCol="0" anchor="t" anchorCtr="0" compatLnSpc="1">
            <a:prstTxWarp prst="textNoShape">
              <a:avLst/>
            </a:prstTxWarp>
          </a:bodyPr>
          <a:lstStyle/>
          <a:p>
            <a:pPr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125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grpSp>
        <p:nvGrpSpPr>
          <p:cNvPr id="7" name="Gruppierung 6"/>
          <p:cNvGrpSpPr/>
          <p:nvPr/>
        </p:nvGrpSpPr>
        <p:grpSpPr>
          <a:xfrm>
            <a:off x="1691680" y="990984"/>
            <a:ext cx="186186" cy="1495336"/>
            <a:chOff x="1" y="1938933"/>
            <a:chExt cx="269160" cy="2687747"/>
          </a:xfrm>
        </p:grpSpPr>
        <p:sp>
          <p:nvSpPr>
            <p:cNvPr id="16" name="Rechteck 15"/>
            <p:cNvSpPr/>
            <p:nvPr/>
          </p:nvSpPr>
          <p:spPr bwMode="auto">
            <a:xfrm>
              <a:off x="1" y="3571707"/>
              <a:ext cx="269160" cy="371932"/>
            </a:xfrm>
            <a:prstGeom prst="rect">
              <a:avLst/>
            </a:prstGeom>
            <a:solidFill>
              <a:srgbClr val="BD212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1" y="3948838"/>
              <a:ext cx="269160" cy="348192"/>
            </a:xfrm>
            <a:prstGeom prst="rect">
              <a:avLst/>
            </a:prstGeom>
            <a:solidFill>
              <a:srgbClr val="0F8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1" y="4302229"/>
              <a:ext cx="269160" cy="324451"/>
            </a:xfrm>
            <a:prstGeom prst="rect">
              <a:avLst/>
            </a:prstGeom>
            <a:solidFill>
              <a:srgbClr val="C683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1" y="1938933"/>
              <a:ext cx="269160" cy="1623049"/>
            </a:xfrm>
            <a:prstGeom prst="rect">
              <a:avLst/>
            </a:prstGeom>
            <a:solidFill>
              <a:srgbClr val="2EA63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 bwMode="gray">
          <a:xfrm>
            <a:off x="2025577" y="1273324"/>
            <a:ext cx="2330399" cy="4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b="0">
                <a:solidFill>
                  <a:srgbClr val="2EA63D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de-DE" sz="3000" kern="0" baseline="0">
                <a:latin typeface="Gill Sans" charset="0"/>
              </a:rPr>
              <a:t>CampusLab</a:t>
            </a:r>
            <a:endParaRPr lang="de-DE" sz="3000" kern="0" baseline="0" dirty="0">
              <a:latin typeface="Gill Sans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5163835"/>
            <a:ext cx="9144000" cy="47205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37909"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0" y="0"/>
            <a:ext cx="1259632" cy="6972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12500" tIns="112500" rIns="112500" bIns="112500" numCol="1" rtlCol="0" anchor="t" anchorCtr="0" compatLnSpc="1">
            <a:prstTxWarp prst="textNoShape">
              <a:avLst/>
            </a:prstTxWarp>
          </a:bodyPr>
          <a:lstStyle/>
          <a:p>
            <a:pPr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125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grpSp>
        <p:nvGrpSpPr>
          <p:cNvPr id="15" name="Gruppierung 14"/>
          <p:cNvGrpSpPr/>
          <p:nvPr/>
        </p:nvGrpSpPr>
        <p:grpSpPr>
          <a:xfrm>
            <a:off x="1691680" y="1899381"/>
            <a:ext cx="186186" cy="586937"/>
            <a:chOff x="1" y="3571707"/>
            <a:chExt cx="269160" cy="1054973"/>
          </a:xfrm>
        </p:grpSpPr>
        <p:sp>
          <p:nvSpPr>
            <p:cNvPr id="20" name="Rechteck 19"/>
            <p:cNvSpPr/>
            <p:nvPr/>
          </p:nvSpPr>
          <p:spPr bwMode="auto">
            <a:xfrm>
              <a:off x="1" y="3571707"/>
              <a:ext cx="269160" cy="371932"/>
            </a:xfrm>
            <a:prstGeom prst="rect">
              <a:avLst/>
            </a:prstGeom>
            <a:solidFill>
              <a:srgbClr val="BD212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" y="3948838"/>
              <a:ext cx="269160" cy="348192"/>
            </a:xfrm>
            <a:prstGeom prst="rect">
              <a:avLst/>
            </a:prstGeom>
            <a:solidFill>
              <a:srgbClr val="0F8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1" y="4302229"/>
              <a:ext cx="269160" cy="324451"/>
            </a:xfrm>
            <a:prstGeom prst="rect">
              <a:avLst/>
            </a:prstGeom>
            <a:solidFill>
              <a:srgbClr val="C683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24" name="Titel 1"/>
          <p:cNvSpPr txBox="1">
            <a:spLocks/>
          </p:cNvSpPr>
          <p:nvPr/>
        </p:nvSpPr>
        <p:spPr bwMode="gray">
          <a:xfrm>
            <a:off x="2025577" y="1273324"/>
            <a:ext cx="2330399" cy="4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b="0">
                <a:solidFill>
                  <a:srgbClr val="2EA63D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de-DE" sz="3000" kern="0" baseline="0">
                <a:latin typeface="Gill Sans" charset="0"/>
              </a:rPr>
              <a:t>CampusLab</a:t>
            </a:r>
            <a:endParaRPr lang="de-DE" sz="3000" kern="0" baseline="0" dirty="0">
              <a:latin typeface="Gill Sans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0" y="5163835"/>
            <a:ext cx="9144000" cy="47205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37909"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0" y="0"/>
            <a:ext cx="1259632" cy="6972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12500" tIns="112500" rIns="112500" bIns="112500" numCol="1" rtlCol="0" anchor="t" anchorCtr="0" compatLnSpc="1">
            <a:prstTxWarp prst="textNoShape">
              <a:avLst/>
            </a:prstTxWarp>
          </a:bodyPr>
          <a:lstStyle/>
          <a:p>
            <a:pPr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125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grpSp>
        <p:nvGrpSpPr>
          <p:cNvPr id="26" name="Gruppierung 25"/>
          <p:cNvGrpSpPr/>
          <p:nvPr/>
        </p:nvGrpSpPr>
        <p:grpSpPr>
          <a:xfrm>
            <a:off x="1691680" y="1899381"/>
            <a:ext cx="186186" cy="586937"/>
            <a:chOff x="1" y="3571707"/>
            <a:chExt cx="269160" cy="1054973"/>
          </a:xfrm>
        </p:grpSpPr>
        <p:sp>
          <p:nvSpPr>
            <p:cNvPr id="27" name="Rechteck 26"/>
            <p:cNvSpPr/>
            <p:nvPr/>
          </p:nvSpPr>
          <p:spPr bwMode="auto">
            <a:xfrm>
              <a:off x="1" y="3571707"/>
              <a:ext cx="269160" cy="371932"/>
            </a:xfrm>
            <a:prstGeom prst="rect">
              <a:avLst/>
            </a:prstGeom>
            <a:solidFill>
              <a:srgbClr val="BD212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1" y="3948838"/>
              <a:ext cx="269160" cy="348192"/>
            </a:xfrm>
            <a:prstGeom prst="rect">
              <a:avLst/>
            </a:prstGeom>
            <a:solidFill>
              <a:srgbClr val="0F8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1" y="4302229"/>
              <a:ext cx="269160" cy="324451"/>
            </a:xfrm>
            <a:prstGeom prst="rect">
              <a:avLst/>
            </a:prstGeom>
            <a:solidFill>
              <a:srgbClr val="C683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31" name="Titel 1"/>
          <p:cNvSpPr txBox="1">
            <a:spLocks/>
          </p:cNvSpPr>
          <p:nvPr/>
        </p:nvSpPr>
        <p:spPr bwMode="gray">
          <a:xfrm>
            <a:off x="2025577" y="1273324"/>
            <a:ext cx="2330399" cy="4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b="0">
                <a:solidFill>
                  <a:srgbClr val="2EA63D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de-DE" sz="3000" kern="0" baseline="0">
                <a:latin typeface="Gill Sans" charset="0"/>
              </a:rPr>
              <a:t>CampusLab</a:t>
            </a:r>
            <a:endParaRPr lang="de-DE" sz="3000" kern="0" baseline="0" dirty="0">
              <a:latin typeface="Gill Sans" charset="0"/>
            </a:endParaRPr>
          </a:p>
        </p:txBody>
      </p:sp>
      <p:sp>
        <p:nvSpPr>
          <p:cNvPr id="30" name="Rechteck 29"/>
          <p:cNvSpPr/>
          <p:nvPr userDrawn="1"/>
        </p:nvSpPr>
        <p:spPr bwMode="auto">
          <a:xfrm>
            <a:off x="0" y="5163835"/>
            <a:ext cx="9144000" cy="47205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37909"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0" y="-1"/>
            <a:ext cx="1259632" cy="15986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12500" tIns="112500" rIns="112500" bIns="112500" numCol="1" rtlCol="0" anchor="t" anchorCtr="0" compatLnSpc="1">
            <a:prstTxWarp prst="textNoShape">
              <a:avLst/>
            </a:prstTxWarp>
          </a:bodyPr>
          <a:lstStyle/>
          <a:p>
            <a:pPr marR="0" indent="-137909" algn="l" defTabSz="57147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125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grpSp>
        <p:nvGrpSpPr>
          <p:cNvPr id="33" name="Gruppierung 32"/>
          <p:cNvGrpSpPr/>
          <p:nvPr userDrawn="1"/>
        </p:nvGrpSpPr>
        <p:grpSpPr>
          <a:xfrm>
            <a:off x="1691680" y="990984"/>
            <a:ext cx="186186" cy="1495336"/>
            <a:chOff x="1" y="1938933"/>
            <a:chExt cx="269160" cy="2687747"/>
          </a:xfrm>
        </p:grpSpPr>
        <p:sp>
          <p:nvSpPr>
            <p:cNvPr id="34" name="Rechteck 33"/>
            <p:cNvSpPr/>
            <p:nvPr/>
          </p:nvSpPr>
          <p:spPr bwMode="auto">
            <a:xfrm>
              <a:off x="1" y="3571707"/>
              <a:ext cx="269160" cy="371932"/>
            </a:xfrm>
            <a:prstGeom prst="rect">
              <a:avLst/>
            </a:prstGeom>
            <a:solidFill>
              <a:srgbClr val="BD212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1" y="3948838"/>
              <a:ext cx="269160" cy="348192"/>
            </a:xfrm>
            <a:prstGeom prst="rect">
              <a:avLst/>
            </a:prstGeom>
            <a:solidFill>
              <a:srgbClr val="0F8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1" y="4302229"/>
              <a:ext cx="269160" cy="324451"/>
            </a:xfrm>
            <a:prstGeom prst="rect">
              <a:avLst/>
            </a:prstGeom>
            <a:solidFill>
              <a:srgbClr val="C683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1" y="1938933"/>
              <a:ext cx="269160" cy="1623049"/>
            </a:xfrm>
            <a:prstGeom prst="rect">
              <a:avLst/>
            </a:prstGeom>
            <a:solidFill>
              <a:srgbClr val="2EA63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38" name="Titel 1"/>
          <p:cNvSpPr txBox="1">
            <a:spLocks/>
          </p:cNvSpPr>
          <p:nvPr userDrawn="1"/>
        </p:nvSpPr>
        <p:spPr bwMode="gray">
          <a:xfrm>
            <a:off x="2025577" y="1273324"/>
            <a:ext cx="2330399" cy="4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b="0">
                <a:solidFill>
                  <a:srgbClr val="2EA63D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de-DE" sz="3000" kern="0" baseline="0">
                <a:latin typeface="Gill Sans" charset="0"/>
              </a:rPr>
              <a:t>CampusLab</a:t>
            </a:r>
            <a:endParaRPr lang="de-DE" sz="3000" kern="0" baseline="0" dirty="0">
              <a:latin typeface="Gill Sans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417340"/>
            <a:ext cx="323528" cy="165618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10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und Quelle_J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 anchor="b"/>
          <a:lstStyle>
            <a:lvl1pPr>
              <a:defRPr sz="2800" b="0">
                <a:solidFill>
                  <a:srgbClr val="2E893D"/>
                </a:solidFill>
                <a:latin typeface="Calibri"/>
                <a:cs typeface="Calibri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3816424"/>
          </a:xfrm>
        </p:spPr>
        <p:txBody>
          <a:bodyPr/>
          <a:lstStyle>
            <a:lvl1pPr marL="361950" indent="-361950">
              <a:lnSpc>
                <a:spcPct val="100000"/>
              </a:lnSpc>
              <a:spcBef>
                <a:spcPts val="600"/>
              </a:spcBef>
              <a:defRPr sz="2400">
                <a:latin typeface="Calibri"/>
              </a:defRPr>
            </a:lvl1pPr>
            <a:lvl2pPr marL="623888" indent="-261938">
              <a:lnSpc>
                <a:spcPct val="100000"/>
              </a:lnSpc>
              <a:spcBef>
                <a:spcPts val="600"/>
              </a:spcBef>
              <a:defRPr sz="2200">
                <a:latin typeface="Calibri"/>
              </a:defRPr>
            </a:lvl2pPr>
            <a:lvl3pPr marL="893763" indent="-287338">
              <a:lnSpc>
                <a:spcPct val="100000"/>
              </a:lnSpc>
              <a:spcBef>
                <a:spcPts val="600"/>
              </a:spcBef>
              <a:defRPr sz="2000">
                <a:latin typeface="Calibri"/>
              </a:defRPr>
            </a:lvl3pPr>
            <a:lvl4pPr marL="1160463" indent="-261938" defTabSz="1160463">
              <a:lnSpc>
                <a:spcPct val="100000"/>
              </a:lnSpc>
              <a:spcBef>
                <a:spcPts val="600"/>
              </a:spcBef>
              <a:defRPr sz="2000">
                <a:latin typeface="Calibri"/>
              </a:defRPr>
            </a:lvl4pPr>
            <a:lvl5pPr marL="1430338" indent="-269875">
              <a:lnSpc>
                <a:spcPct val="100000"/>
              </a:lnSpc>
              <a:spcBef>
                <a:spcPts val="600"/>
              </a:spcBef>
              <a:defRPr sz="2000">
                <a:latin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563891" y="5305772"/>
            <a:ext cx="4396303" cy="224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18330" y="5311464"/>
            <a:ext cx="774150" cy="2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defRPr lang="de-DE" sz="750" b="0" kern="120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de-DE" dirty="0"/>
              <a:t># </a:t>
            </a:r>
            <a:fld id="{E54BC217-06AB-2B48-878B-321F55B6E89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1195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 anchor="b"/>
          <a:lstStyle>
            <a:lvl1pPr>
              <a:defRPr sz="2800" b="0">
                <a:solidFill>
                  <a:srgbClr val="2E893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4104456"/>
          </a:xfrm>
        </p:spPr>
        <p:txBody>
          <a:bodyPr/>
          <a:lstStyle>
            <a:lvl1pPr indent="-288000">
              <a:lnSpc>
                <a:spcPct val="100000"/>
              </a:lnSpc>
              <a:defRPr sz="2400">
                <a:latin typeface="Calibri"/>
              </a:defRPr>
            </a:lvl1pPr>
            <a:lvl2pPr indent="-288000">
              <a:lnSpc>
                <a:spcPct val="100000"/>
              </a:lnSpc>
              <a:defRPr sz="2200">
                <a:latin typeface="Calibri"/>
              </a:defRPr>
            </a:lvl2pPr>
            <a:lvl3pPr indent="-288000">
              <a:lnSpc>
                <a:spcPct val="100000"/>
              </a:lnSpc>
              <a:defRPr sz="2000">
                <a:latin typeface="Calibri"/>
              </a:defRPr>
            </a:lvl3pPr>
            <a:lvl4pPr indent="-288000">
              <a:lnSpc>
                <a:spcPct val="100000"/>
              </a:lnSpc>
              <a:defRPr sz="2000">
                <a:latin typeface="Calibri"/>
              </a:defRPr>
            </a:lvl4pPr>
            <a:lvl5pPr indent="-288000">
              <a:lnSpc>
                <a:spcPct val="100000"/>
              </a:lnSpc>
              <a:defRPr sz="2000">
                <a:latin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42265" y="5430833"/>
            <a:ext cx="774150" cy="218058"/>
          </a:xfrm>
        </p:spPr>
        <p:txBody>
          <a:bodyPr/>
          <a:lstStyle>
            <a:lvl1pPr>
              <a:defRPr sz="833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# </a:t>
            </a:r>
            <a:fld id="{F55363FD-B25F-3D44-B704-C2E0D403450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79298" y="5161756"/>
            <a:ext cx="6237117" cy="144016"/>
          </a:xfrm>
        </p:spPr>
        <p:txBody>
          <a:bodyPr anchor="ctr"/>
          <a:lstStyle>
            <a:lvl1pPr marL="44998" indent="0" algn="r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1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 anchor="b"/>
          <a:lstStyle>
            <a:lvl1pPr>
              <a:defRPr sz="2800" b="0">
                <a:solidFill>
                  <a:srgbClr val="2E893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4104456"/>
          </a:xfrm>
        </p:spPr>
        <p:txBody>
          <a:bodyPr/>
          <a:lstStyle>
            <a:lvl1pPr indent="-288000">
              <a:lnSpc>
                <a:spcPct val="100000"/>
              </a:lnSpc>
              <a:defRPr sz="2400">
                <a:latin typeface="Calibri"/>
              </a:defRPr>
            </a:lvl1pPr>
            <a:lvl2pPr indent="-288000">
              <a:lnSpc>
                <a:spcPct val="100000"/>
              </a:lnSpc>
              <a:defRPr sz="2200">
                <a:latin typeface="Calibri"/>
              </a:defRPr>
            </a:lvl2pPr>
            <a:lvl3pPr indent="-288000">
              <a:lnSpc>
                <a:spcPct val="100000"/>
              </a:lnSpc>
              <a:defRPr sz="2000">
                <a:latin typeface="Calibri"/>
              </a:defRPr>
            </a:lvl3pPr>
            <a:lvl4pPr indent="-288000">
              <a:lnSpc>
                <a:spcPct val="100000"/>
              </a:lnSpc>
              <a:defRPr sz="2000">
                <a:latin typeface="Calibri"/>
              </a:defRPr>
            </a:lvl4pPr>
            <a:lvl5pPr indent="-288000">
              <a:lnSpc>
                <a:spcPct val="100000"/>
              </a:lnSpc>
              <a:defRPr sz="2000">
                <a:latin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42265" y="5430833"/>
            <a:ext cx="774150" cy="218058"/>
          </a:xfrm>
        </p:spPr>
        <p:txBody>
          <a:bodyPr/>
          <a:lstStyle>
            <a:lvl1pPr>
              <a:defRPr sz="833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# </a:t>
            </a:r>
            <a:fld id="{F55363FD-B25F-3D44-B704-C2E0D403450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79298" y="5161756"/>
            <a:ext cx="6237117" cy="144016"/>
          </a:xfrm>
        </p:spPr>
        <p:txBody>
          <a:bodyPr anchor="ctr"/>
          <a:lstStyle>
            <a:lvl1pPr marL="44998" indent="0" algn="r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1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 anchor="b"/>
          <a:lstStyle>
            <a:lvl1pPr>
              <a:defRPr sz="2800" b="0">
                <a:solidFill>
                  <a:srgbClr val="2E893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4104456"/>
          </a:xfrm>
        </p:spPr>
        <p:txBody>
          <a:bodyPr/>
          <a:lstStyle>
            <a:lvl1pPr indent="-288000">
              <a:lnSpc>
                <a:spcPct val="100000"/>
              </a:lnSpc>
              <a:defRPr sz="2400">
                <a:latin typeface="Calibri"/>
              </a:defRPr>
            </a:lvl1pPr>
            <a:lvl2pPr indent="-288000">
              <a:lnSpc>
                <a:spcPct val="100000"/>
              </a:lnSpc>
              <a:defRPr sz="2200">
                <a:latin typeface="Calibri"/>
              </a:defRPr>
            </a:lvl2pPr>
            <a:lvl3pPr indent="-288000">
              <a:lnSpc>
                <a:spcPct val="100000"/>
              </a:lnSpc>
              <a:defRPr sz="2000">
                <a:latin typeface="Calibri"/>
              </a:defRPr>
            </a:lvl3pPr>
            <a:lvl4pPr indent="-288000">
              <a:lnSpc>
                <a:spcPct val="100000"/>
              </a:lnSpc>
              <a:defRPr sz="2000">
                <a:latin typeface="Calibri"/>
              </a:defRPr>
            </a:lvl4pPr>
            <a:lvl5pPr indent="-288000">
              <a:lnSpc>
                <a:spcPct val="100000"/>
              </a:lnSpc>
              <a:defRPr sz="2000">
                <a:latin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42265" y="5430833"/>
            <a:ext cx="774150" cy="218058"/>
          </a:xfrm>
        </p:spPr>
        <p:txBody>
          <a:bodyPr/>
          <a:lstStyle>
            <a:lvl1pPr>
              <a:defRPr sz="833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# </a:t>
            </a:r>
            <a:fld id="{F55363FD-B25F-3D44-B704-C2E0D403450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79298" y="5161756"/>
            <a:ext cx="6237117" cy="144016"/>
          </a:xfrm>
        </p:spPr>
        <p:txBody>
          <a:bodyPr anchor="ctr"/>
          <a:lstStyle>
            <a:lvl1pPr marL="44998" indent="0" algn="r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1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 anchor="b"/>
          <a:lstStyle>
            <a:lvl1pPr>
              <a:defRPr sz="2800" b="0">
                <a:solidFill>
                  <a:srgbClr val="2E893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4104456"/>
          </a:xfrm>
        </p:spPr>
        <p:txBody>
          <a:bodyPr/>
          <a:lstStyle>
            <a:lvl1pPr indent="-288000">
              <a:lnSpc>
                <a:spcPct val="100000"/>
              </a:lnSpc>
              <a:defRPr sz="2400">
                <a:latin typeface="Calibri"/>
              </a:defRPr>
            </a:lvl1pPr>
            <a:lvl2pPr indent="-288000">
              <a:lnSpc>
                <a:spcPct val="100000"/>
              </a:lnSpc>
              <a:defRPr sz="2200">
                <a:latin typeface="Calibri"/>
              </a:defRPr>
            </a:lvl2pPr>
            <a:lvl3pPr indent="-288000">
              <a:lnSpc>
                <a:spcPct val="100000"/>
              </a:lnSpc>
              <a:defRPr sz="2000">
                <a:latin typeface="Calibri"/>
              </a:defRPr>
            </a:lvl3pPr>
            <a:lvl4pPr indent="-288000">
              <a:lnSpc>
                <a:spcPct val="100000"/>
              </a:lnSpc>
              <a:defRPr sz="2000">
                <a:latin typeface="Calibri"/>
              </a:defRPr>
            </a:lvl4pPr>
            <a:lvl5pPr indent="-288000">
              <a:lnSpc>
                <a:spcPct val="100000"/>
              </a:lnSpc>
              <a:defRPr sz="2000">
                <a:latin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42265" y="5430833"/>
            <a:ext cx="774150" cy="218058"/>
          </a:xfrm>
        </p:spPr>
        <p:txBody>
          <a:bodyPr/>
          <a:lstStyle>
            <a:lvl1pPr>
              <a:defRPr sz="833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# </a:t>
            </a:r>
            <a:fld id="{F55363FD-B25F-3D44-B704-C2E0D403450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79298" y="5161756"/>
            <a:ext cx="6237117" cy="144016"/>
          </a:xfrm>
        </p:spPr>
        <p:txBody>
          <a:bodyPr anchor="ctr"/>
          <a:lstStyle>
            <a:lvl1pPr marL="44998" indent="0" algn="r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1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 anchor="b"/>
          <a:lstStyle>
            <a:lvl1pPr>
              <a:defRPr sz="2800" b="0">
                <a:solidFill>
                  <a:srgbClr val="2E893D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4104456"/>
          </a:xfrm>
        </p:spPr>
        <p:txBody>
          <a:bodyPr/>
          <a:lstStyle>
            <a:lvl1pPr indent="-288000">
              <a:lnSpc>
                <a:spcPct val="100000"/>
              </a:lnSpc>
              <a:defRPr sz="2400">
                <a:latin typeface="Calibri"/>
              </a:defRPr>
            </a:lvl1pPr>
            <a:lvl2pPr indent="-288000">
              <a:lnSpc>
                <a:spcPct val="100000"/>
              </a:lnSpc>
              <a:defRPr sz="2200">
                <a:latin typeface="Calibri"/>
              </a:defRPr>
            </a:lvl2pPr>
            <a:lvl3pPr indent="-288000">
              <a:lnSpc>
                <a:spcPct val="100000"/>
              </a:lnSpc>
              <a:defRPr sz="2000">
                <a:latin typeface="Calibri"/>
              </a:defRPr>
            </a:lvl3pPr>
            <a:lvl4pPr indent="-288000">
              <a:lnSpc>
                <a:spcPct val="100000"/>
              </a:lnSpc>
              <a:defRPr sz="2000">
                <a:latin typeface="Calibri"/>
              </a:defRPr>
            </a:lvl4pPr>
            <a:lvl5pPr indent="-288000">
              <a:lnSpc>
                <a:spcPct val="100000"/>
              </a:lnSpc>
              <a:defRPr sz="2000">
                <a:latin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42265" y="5430833"/>
            <a:ext cx="774150" cy="218058"/>
          </a:xfrm>
        </p:spPr>
        <p:txBody>
          <a:bodyPr/>
          <a:lstStyle>
            <a:lvl1pPr>
              <a:defRPr sz="833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# </a:t>
            </a:r>
            <a:fld id="{F55363FD-B25F-3D44-B704-C2E0D403450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79298" y="5161756"/>
            <a:ext cx="6237117" cy="144016"/>
          </a:xfrm>
        </p:spPr>
        <p:txBody>
          <a:bodyPr anchor="ctr"/>
          <a:lstStyle>
            <a:lvl1pPr marL="44998" indent="0" algn="r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563891" y="5452923"/>
            <a:ext cx="4396303" cy="224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87661" y="409228"/>
            <a:ext cx="8532813" cy="4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18330" y="5458615"/>
            <a:ext cx="774150" cy="2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defRPr lang="de-DE" sz="750" b="0" kern="120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9250" y="1489348"/>
            <a:ext cx="853122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Erste Ebene in Calibri 20pt</a:t>
            </a:r>
          </a:p>
          <a:p>
            <a:pPr lvl="1"/>
            <a:r>
              <a:rPr lang="de-DE" dirty="0"/>
              <a:t>Zweite und folgende Ebenen in Calibri 18pt</a:t>
            </a:r>
          </a:p>
          <a:p>
            <a:pPr lvl="2"/>
            <a:r>
              <a:rPr lang="de-DE" dirty="0"/>
              <a:t>Dritte</a:t>
            </a:r>
          </a:p>
          <a:p>
            <a:pPr lvl="2"/>
            <a:r>
              <a:rPr lang="de-DE" dirty="0" err="1"/>
              <a:t>Sdfsdfsd</a:t>
            </a:r>
            <a:endParaRPr lang="de-DE" dirty="0"/>
          </a:p>
          <a:p>
            <a:pPr lvl="2"/>
            <a:r>
              <a:rPr lang="de-DE" dirty="0" err="1"/>
              <a:t>Sdfsdf</a:t>
            </a:r>
            <a:endParaRPr lang="de-DE" dirty="0"/>
          </a:p>
          <a:p>
            <a:pPr lvl="3"/>
            <a:r>
              <a:rPr lang="de-DE" dirty="0"/>
              <a:t>Vierte</a:t>
            </a:r>
          </a:p>
          <a:p>
            <a:pPr lvl="4"/>
            <a:r>
              <a:rPr lang="de-DE" dirty="0"/>
              <a:t>Fünfte</a:t>
            </a:r>
          </a:p>
          <a:p>
            <a:pPr lvl="5"/>
            <a:r>
              <a:rPr lang="de-DE" dirty="0"/>
              <a:t>Sechste</a:t>
            </a:r>
          </a:p>
          <a:p>
            <a:pPr lvl="6"/>
            <a:r>
              <a:rPr lang="de-DE" dirty="0"/>
              <a:t>Siebente</a:t>
            </a:r>
          </a:p>
          <a:p>
            <a:pPr lvl="7"/>
            <a:r>
              <a:rPr lang="de-DE" dirty="0"/>
              <a:t>Achte</a:t>
            </a:r>
          </a:p>
          <a:p>
            <a:pPr lvl="8"/>
            <a:r>
              <a:rPr lang="de-DE" dirty="0"/>
              <a:t>Neunte</a:t>
            </a:r>
          </a:p>
          <a:p>
            <a:pPr lvl="8"/>
            <a:r>
              <a:rPr lang="de-DE" dirty="0" err="1"/>
              <a:t>Asdasd</a:t>
            </a:r>
            <a:endParaRPr lang="de-DE" dirty="0"/>
          </a:p>
          <a:p>
            <a:pPr lvl="8"/>
            <a:r>
              <a:rPr lang="de-DE" dirty="0" err="1"/>
              <a:t>Asdasdasd</a:t>
            </a:r>
            <a:endParaRPr lang="de-DE" dirty="0"/>
          </a:p>
          <a:p>
            <a:pPr lvl="8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749055" y="2279220"/>
            <a:ext cx="1847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750" baseline="0" dirty="0">
              <a:latin typeface="Verdana"/>
              <a:cs typeface="Verdana"/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0" y="0"/>
            <a:ext cx="179513" cy="1489348"/>
            <a:chOff x="5745880" y="2963998"/>
            <a:chExt cx="473946" cy="1087302"/>
          </a:xfrm>
        </p:grpSpPr>
        <p:sp>
          <p:nvSpPr>
            <p:cNvPr id="14" name="Rechteck 13"/>
            <p:cNvSpPr/>
            <p:nvPr/>
          </p:nvSpPr>
          <p:spPr bwMode="auto">
            <a:xfrm>
              <a:off x="5745880" y="3606801"/>
              <a:ext cx="473946" cy="149224"/>
            </a:xfrm>
            <a:prstGeom prst="rect">
              <a:avLst/>
            </a:prstGeom>
            <a:solidFill>
              <a:srgbClr val="BD212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5745880" y="3768726"/>
              <a:ext cx="473946" cy="139699"/>
            </a:xfrm>
            <a:prstGeom prst="rect">
              <a:avLst/>
            </a:prstGeom>
            <a:solidFill>
              <a:srgbClr val="0F8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745880" y="3921126"/>
              <a:ext cx="473946" cy="130174"/>
            </a:xfrm>
            <a:prstGeom prst="rect">
              <a:avLst/>
            </a:prstGeom>
            <a:solidFill>
              <a:srgbClr val="C683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5745880" y="2963998"/>
              <a:ext cx="473946" cy="631825"/>
            </a:xfrm>
            <a:prstGeom prst="rect">
              <a:avLst/>
            </a:prstGeom>
            <a:solidFill>
              <a:srgbClr val="2EA63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-36512" y="1489348"/>
            <a:ext cx="257369" cy="1368152"/>
          </a:xfrm>
          <a:prstGeom prst="rect">
            <a:avLst/>
          </a:prstGeom>
          <a:noFill/>
        </p:spPr>
        <p:txBody>
          <a:bodyPr vert="vert270" wrap="square" lIns="36000" tIns="36000" rIns="36000" bIns="36000" rtlCol="0" anchor="b" anchorCtr="0">
            <a:spAutoFit/>
          </a:bodyPr>
          <a:lstStyle/>
          <a:p>
            <a:pPr algn="l"/>
            <a:r>
              <a:rPr lang="de-DE" sz="1200" baseline="0" smtClean="0">
                <a:solidFill>
                  <a:srgbClr val="2E893D"/>
                </a:solidFill>
                <a:latin typeface="Calibri"/>
                <a:cs typeface="Calibri"/>
              </a:rPr>
              <a:t>www.campus-lab.de</a:t>
            </a:r>
            <a:endParaRPr lang="de-DE" sz="1200" baseline="0" dirty="0" smtClean="0">
              <a:solidFill>
                <a:srgbClr val="2E893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1750" b="0" dirty="0">
          <a:solidFill>
            <a:srgbClr val="2E893D"/>
          </a:solidFill>
          <a:latin typeface="Calibri"/>
          <a:ea typeface="+mj-ea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5pPr>
      <a:lvl6pPr marL="2857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6pPr>
      <a:lvl7pPr marL="5714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7pPr>
      <a:lvl8pPr marL="85721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8pPr>
      <a:lvl9pPr marL="11429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9pPr>
    </p:titleStyle>
    <p:bodyStyle>
      <a:lvl1pPr marL="224991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250" baseline="0" dirty="0" smtClean="0">
          <a:solidFill>
            <a:schemeClr val="tx1"/>
          </a:solidFill>
          <a:latin typeface="Calibri"/>
          <a:ea typeface="+mn-ea"/>
          <a:cs typeface="Calibri"/>
        </a:defRPr>
      </a:lvl1pPr>
      <a:lvl2pPr marL="449982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74973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899964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Verdana"/>
        </a:defRPr>
      </a:lvl4pPr>
      <a:lvl5pPr marL="1124955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Verdana"/>
        </a:defRPr>
      </a:lvl5pPr>
      <a:lvl6pPr marL="1349946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1574937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7pPr>
      <a:lvl8pPr marL="1799928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8pPr>
      <a:lvl9pPr marL="2024919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baseline="0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9pPr>
    </p:bodyStyle>
    <p:otherStyle>
      <a:defPPr>
        <a:defRPr lang="de-DE"/>
      </a:defPPr>
      <a:lvl1pPr marL="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563891" y="5305772"/>
            <a:ext cx="4396303" cy="224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87661" y="409228"/>
            <a:ext cx="8532813" cy="4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18330" y="5311464"/>
            <a:ext cx="774150" cy="2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defRPr lang="de-DE" sz="1000" b="0" kern="120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9250" y="1489348"/>
            <a:ext cx="853122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Erste Ebene in Calibri 20pt</a:t>
            </a:r>
          </a:p>
          <a:p>
            <a:pPr lvl="1"/>
            <a:r>
              <a:rPr lang="de-DE" dirty="0"/>
              <a:t>Zweite und folgende Ebenen in Calibri 18pt</a:t>
            </a:r>
          </a:p>
          <a:p>
            <a:pPr lvl="2"/>
            <a:r>
              <a:rPr lang="de-DE" dirty="0"/>
              <a:t>Dritte</a:t>
            </a:r>
          </a:p>
          <a:p>
            <a:pPr lvl="2"/>
            <a:r>
              <a:rPr lang="de-DE" dirty="0" err="1"/>
              <a:t>Sdfsdfsd</a:t>
            </a:r>
            <a:endParaRPr lang="de-DE" dirty="0"/>
          </a:p>
          <a:p>
            <a:pPr lvl="2"/>
            <a:r>
              <a:rPr lang="de-DE" dirty="0" err="1"/>
              <a:t>Sdfsdf</a:t>
            </a:r>
            <a:endParaRPr lang="de-DE" dirty="0"/>
          </a:p>
          <a:p>
            <a:pPr lvl="3"/>
            <a:r>
              <a:rPr lang="de-DE" dirty="0"/>
              <a:t>Vierte</a:t>
            </a:r>
          </a:p>
          <a:p>
            <a:pPr lvl="4"/>
            <a:r>
              <a:rPr lang="de-DE" dirty="0"/>
              <a:t>Fünfte</a:t>
            </a:r>
          </a:p>
          <a:p>
            <a:pPr lvl="5"/>
            <a:r>
              <a:rPr lang="de-DE" dirty="0"/>
              <a:t>Sechste</a:t>
            </a:r>
          </a:p>
          <a:p>
            <a:pPr lvl="6"/>
            <a:r>
              <a:rPr lang="de-DE" dirty="0"/>
              <a:t>Siebente</a:t>
            </a:r>
          </a:p>
          <a:p>
            <a:pPr lvl="7"/>
            <a:r>
              <a:rPr lang="de-DE" dirty="0"/>
              <a:t>Achte</a:t>
            </a:r>
          </a:p>
          <a:p>
            <a:pPr lvl="8"/>
            <a:r>
              <a:rPr lang="de-DE" dirty="0"/>
              <a:t>Neunte</a:t>
            </a:r>
          </a:p>
          <a:p>
            <a:pPr lvl="8"/>
            <a:r>
              <a:rPr lang="de-DE" dirty="0" err="1"/>
              <a:t>Asdasd</a:t>
            </a:r>
            <a:endParaRPr lang="de-DE" dirty="0"/>
          </a:p>
          <a:p>
            <a:pPr lvl="8"/>
            <a:r>
              <a:rPr lang="de-DE" dirty="0" err="1"/>
              <a:t>Asdasdasd</a:t>
            </a:r>
            <a:endParaRPr lang="de-DE" dirty="0"/>
          </a:p>
          <a:p>
            <a:pPr lvl="8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749055" y="2279220"/>
            <a:ext cx="1847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750" baseline="0" dirty="0">
              <a:latin typeface="Verdana"/>
              <a:cs typeface="Verdana"/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0" y="0"/>
            <a:ext cx="179513" cy="1489348"/>
            <a:chOff x="5745880" y="2963998"/>
            <a:chExt cx="473946" cy="1087302"/>
          </a:xfrm>
        </p:grpSpPr>
        <p:sp>
          <p:nvSpPr>
            <p:cNvPr id="14" name="Rechteck 13"/>
            <p:cNvSpPr/>
            <p:nvPr/>
          </p:nvSpPr>
          <p:spPr bwMode="auto">
            <a:xfrm>
              <a:off x="5745880" y="3606801"/>
              <a:ext cx="473946" cy="149224"/>
            </a:xfrm>
            <a:prstGeom prst="rect">
              <a:avLst/>
            </a:prstGeom>
            <a:solidFill>
              <a:srgbClr val="BD212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5745880" y="3768726"/>
              <a:ext cx="473946" cy="139699"/>
            </a:xfrm>
            <a:prstGeom prst="rect">
              <a:avLst/>
            </a:prstGeom>
            <a:solidFill>
              <a:srgbClr val="0F8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745880" y="3921126"/>
              <a:ext cx="473946" cy="130174"/>
            </a:xfrm>
            <a:prstGeom prst="rect">
              <a:avLst/>
            </a:prstGeom>
            <a:solidFill>
              <a:srgbClr val="C683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5745880" y="2963998"/>
              <a:ext cx="473946" cy="631825"/>
            </a:xfrm>
            <a:prstGeom prst="rect">
              <a:avLst/>
            </a:prstGeom>
            <a:solidFill>
              <a:srgbClr val="2EA63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37909" marR="0" indent="-137909" algn="l" defTabSz="57147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None/>
                <a:tabLst/>
              </a:pPr>
              <a:endParaRPr kumimoji="0" lang="de-DE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-36512" y="1489348"/>
            <a:ext cx="257369" cy="1368152"/>
          </a:xfrm>
          <a:prstGeom prst="rect">
            <a:avLst/>
          </a:prstGeom>
          <a:noFill/>
        </p:spPr>
        <p:txBody>
          <a:bodyPr vert="vert270" wrap="square" lIns="36000" tIns="36000" rIns="36000" bIns="36000" rtlCol="0" anchor="b" anchorCtr="0">
            <a:spAutoFit/>
          </a:bodyPr>
          <a:lstStyle/>
          <a:p>
            <a:pPr algn="l"/>
            <a:r>
              <a:rPr lang="de-DE" sz="1200" baseline="0" smtClean="0">
                <a:solidFill>
                  <a:srgbClr val="2E893D"/>
                </a:solidFill>
                <a:latin typeface="Calibri"/>
                <a:cs typeface="Calibri"/>
              </a:rPr>
              <a:t>www.campus-lab.de</a:t>
            </a:r>
            <a:endParaRPr lang="de-DE" sz="1200" baseline="0" dirty="0" smtClean="0">
              <a:solidFill>
                <a:srgbClr val="2E893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1750" b="0" dirty="0">
          <a:solidFill>
            <a:srgbClr val="2E893D"/>
          </a:solidFill>
          <a:latin typeface="Calibri"/>
          <a:ea typeface="+mj-ea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5pPr>
      <a:lvl6pPr marL="2857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6pPr>
      <a:lvl7pPr marL="5714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7pPr>
      <a:lvl8pPr marL="85721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8pPr>
      <a:lvl9pPr marL="11429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2"/>
          </a:solidFill>
          <a:latin typeface="Arial" pitchFamily="2" charset="0"/>
        </a:defRPr>
      </a:lvl9pPr>
    </p:titleStyle>
    <p:bodyStyle>
      <a:lvl1pPr marL="224991" indent="-17999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250" baseline="0" dirty="0" smtClean="0">
          <a:solidFill>
            <a:schemeClr val="tx1"/>
          </a:solidFill>
          <a:latin typeface="Calibri"/>
          <a:ea typeface="+mn-ea"/>
          <a:cs typeface="Calibri"/>
        </a:defRPr>
      </a:lvl1pPr>
      <a:lvl2pPr marL="449982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74973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899964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Verdana"/>
        </a:defRPr>
      </a:lvl4pPr>
      <a:lvl5pPr marL="1124955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Verdana"/>
        </a:defRPr>
      </a:lvl5pPr>
      <a:lvl6pPr marL="1349946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1574937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7pPr>
      <a:lvl8pPr marL="1799928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8pPr>
      <a:lvl9pPr marL="2024919" indent="-17999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2E893D"/>
        </a:buClr>
        <a:buSzPct val="80000"/>
        <a:buFont typeface="Wingdings" charset="2"/>
        <a:buChar char="§"/>
        <a:defRPr lang="de-DE" sz="1125" baseline="0" dirty="0" smtClean="0">
          <a:solidFill>
            <a:schemeClr val="tx1"/>
          </a:solidFill>
          <a:latin typeface="Calibri"/>
          <a:ea typeface="ＭＳ Ｐゴシック" charset="-128"/>
          <a:cs typeface="Calibri"/>
        </a:defRPr>
      </a:lvl9pPr>
    </p:bodyStyle>
    <p:otherStyle>
      <a:defPPr>
        <a:defRPr lang="de-DE"/>
      </a:defPPr>
      <a:lvl1pPr marL="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brueckmann@campus-lab.d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038617"/>
            <a:ext cx="6318566" cy="458843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Dose 2016</a:t>
            </a:r>
            <a:br>
              <a:rPr lang="de-DE" dirty="0" smtClean="0"/>
            </a:br>
            <a:r>
              <a:rPr lang="de-DE" dirty="0" smtClean="0"/>
              <a:t>Tobias </a:t>
            </a:r>
            <a:r>
              <a:rPr lang="de-DE" dirty="0"/>
              <a:t>Brückmann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gray">
          <a:xfrm>
            <a:off x="1691680" y="2929508"/>
            <a:ext cx="63185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2250" b="0">
                <a:solidFill>
                  <a:srgbClr val="2EA63D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5pPr>
            <a:lvl6pPr marL="2857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6pPr>
            <a:lvl7pPr marL="5714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7pPr>
            <a:lvl8pPr marL="85721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8pPr>
            <a:lvl9pPr marL="11429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50">
                <a:solidFill>
                  <a:schemeClr val="tx2"/>
                </a:solidFill>
                <a:latin typeface="Arial" pitchFamily="2" charset="0"/>
              </a:defRPr>
            </a:lvl9pPr>
          </a:lstStyle>
          <a:p>
            <a:r>
              <a:rPr lang="de-DE" sz="2800" dirty="0"/>
              <a:t>Echte Agilität ist eine gute Strategie.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Aber </a:t>
            </a:r>
            <a:r>
              <a:rPr lang="de-DE" sz="2800" dirty="0"/>
              <a:t>kein gutes Ziel.</a:t>
            </a:r>
          </a:p>
        </p:txBody>
      </p:sp>
    </p:spTree>
    <p:extLst>
      <p:ext uri="{BB962C8B-B14F-4D97-AF65-F5344CB8AC3E}">
        <p14:creationId xmlns:p14="http://schemas.microsoft.com/office/powerpoint/2010/main" val="30886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1# Entwicklungsziel: Flexibilität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Wingdings"/>
              </a:rPr>
              <a:t>Organisationen müssen </a:t>
            </a:r>
            <a:r>
              <a:rPr lang="de-DE" dirty="0">
                <a:solidFill>
                  <a:srgbClr val="2E893D"/>
                </a:solidFill>
                <a:sym typeface="Wingdings"/>
              </a:rPr>
              <a:t>kontinuierlich flexibel </a:t>
            </a:r>
            <a:br>
              <a:rPr lang="de-DE" dirty="0">
                <a:solidFill>
                  <a:srgbClr val="2E893D"/>
                </a:solidFill>
                <a:sym typeface="Wingdings"/>
              </a:rPr>
            </a:br>
            <a:r>
              <a:rPr lang="de-DE" dirty="0">
                <a:solidFill>
                  <a:srgbClr val="2E893D"/>
                </a:solidFill>
                <a:sym typeface="Wingdings"/>
              </a:rPr>
              <a:t>auf Veränderungen reagieren</a:t>
            </a:r>
            <a:r>
              <a:rPr lang="de-DE" dirty="0">
                <a:sym typeface="Wingdings"/>
              </a:rPr>
              <a:t> können.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/>
              </a:rPr>
              <a:t>Nicht nur heute, sondern für immer!</a:t>
            </a:r>
          </a:p>
          <a:p>
            <a:endParaRPr lang="de-DE" dirty="0">
              <a:sym typeface="Wingdings"/>
            </a:endParaRPr>
          </a:p>
          <a:p>
            <a:r>
              <a:rPr lang="de-DE" dirty="0">
                <a:sym typeface="Wingdings"/>
              </a:rPr>
              <a:t>Nur so können Organisationen den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Anforderungen der Digitalisierung gerecht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F55363FD-B25F-3D44-B704-C2E0D403450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2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2# Prinzipien echter Flexibilität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F55363FD-B25F-3D44-B704-C2E0D403450B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2# Prinzipien echter Flexibilität (Auswahl)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2E893D"/>
                </a:solidFill>
              </a:rPr>
              <a:t>Anpassung durch Inspektion, Reflexion und Transparenz</a:t>
            </a:r>
          </a:p>
          <a:p>
            <a:pPr lvl="1"/>
            <a:r>
              <a:rPr lang="de-DE" dirty="0"/>
              <a:t>Kontinuierliche Inspektion und Reflexion</a:t>
            </a:r>
          </a:p>
          <a:p>
            <a:pPr lvl="1"/>
            <a:r>
              <a:rPr lang="de-DE" dirty="0"/>
              <a:t>Alle Informationen stehen allen Beteiligten zur Verfügung</a:t>
            </a:r>
          </a:p>
          <a:p>
            <a:pPr lvl="1"/>
            <a:r>
              <a:rPr lang="de-DE" dirty="0"/>
              <a:t>Ziel: hohe Produkt- und Prozessqualität</a:t>
            </a:r>
          </a:p>
          <a:p>
            <a:pPr lvl="1"/>
            <a:endParaRPr lang="de-DE" dirty="0"/>
          </a:p>
          <a:p>
            <a:r>
              <a:rPr lang="de-DE" dirty="0">
                <a:solidFill>
                  <a:srgbClr val="2E893D"/>
                </a:solidFill>
              </a:rPr>
              <a:t>Lernen durch schnelle Fehler</a:t>
            </a:r>
          </a:p>
          <a:p>
            <a:pPr lvl="1"/>
            <a:r>
              <a:rPr lang="de-DE" dirty="0"/>
              <a:t>Schnell Fehler machen, daran Lernen.</a:t>
            </a:r>
            <a:endParaRPr lang="en-GB" dirty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2# Prinzipien echter Flexibilität (Auswahl)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2E893D"/>
                </a:solidFill>
              </a:rPr>
              <a:t>Vermeidung unnötiger Formalitäten</a:t>
            </a:r>
          </a:p>
          <a:p>
            <a:pPr lvl="1"/>
            <a:r>
              <a:rPr lang="de-DE" dirty="0"/>
              <a:t>Nur Dokumente erstellen, die echten Nutzen haben oder von unveränderlichen Rahmenbedingungen gefordert werden</a:t>
            </a:r>
          </a:p>
          <a:p>
            <a:pPr lvl="1">
              <a:tabLst>
                <a:tab pos="4973638" algn="l"/>
              </a:tabLst>
            </a:pPr>
            <a:endParaRPr lang="de-DE" dirty="0"/>
          </a:p>
          <a:p>
            <a:r>
              <a:rPr lang="de-DE" dirty="0">
                <a:solidFill>
                  <a:srgbClr val="2E893D"/>
                </a:solidFill>
              </a:rPr>
              <a:t>Konzentration auf die Beseitigung von </a:t>
            </a:r>
            <a:br>
              <a:rPr lang="de-DE" dirty="0">
                <a:solidFill>
                  <a:srgbClr val="2E893D"/>
                </a:solidFill>
              </a:rPr>
            </a:br>
            <a:r>
              <a:rPr lang="de-DE" dirty="0">
                <a:solidFill>
                  <a:srgbClr val="2E893D"/>
                </a:solidFill>
              </a:rPr>
              <a:t>Verzögerungen im Ablauf </a:t>
            </a:r>
            <a:r>
              <a:rPr lang="de-DE" sz="2000" dirty="0">
                <a:solidFill>
                  <a:srgbClr val="2E893D"/>
                </a:solidFill>
              </a:rPr>
              <a:t>(eng. „</a:t>
            </a:r>
            <a:r>
              <a:rPr lang="de-DE" sz="2000" dirty="0" err="1">
                <a:solidFill>
                  <a:srgbClr val="2E893D"/>
                </a:solidFill>
              </a:rPr>
              <a:t>Bottlenecks</a:t>
            </a:r>
            <a:r>
              <a:rPr lang="de-DE" sz="2000" dirty="0">
                <a:solidFill>
                  <a:srgbClr val="2E893D"/>
                </a:solidFill>
              </a:rPr>
              <a:t>“)</a:t>
            </a:r>
          </a:p>
          <a:p>
            <a:pPr lvl="1"/>
            <a:r>
              <a:rPr lang="de-DE" dirty="0"/>
              <a:t>Fokus auf guten Arbeitsfluss (eng. „Flow“) und nicht auf Auslastung von </a:t>
            </a:r>
            <a:r>
              <a:rPr lang="de-DE" dirty="0" err="1" smtClean="0"/>
              <a:t>MitarbeiterInnen</a:t>
            </a:r>
            <a:endParaRPr lang="de-DE" dirty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2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2# Prinzipien echter Flexibilität (Auswahl)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2E893D"/>
                </a:solidFill>
              </a:rPr>
              <a:t>Fortschrittsmessung durch Validierung von Ergebnissen</a:t>
            </a:r>
          </a:p>
          <a:p>
            <a:pPr lvl="1"/>
            <a:r>
              <a:rPr lang="de-DE" dirty="0"/>
              <a:t>Nicht der Planstatus, sondern erzeugte Ergebnisse zählen</a:t>
            </a:r>
          </a:p>
          <a:p>
            <a:pPr lvl="1"/>
            <a:r>
              <a:rPr lang="de-DE" dirty="0"/>
              <a:t>Fokus: Erzielte Ergebnisse, nicht: begonnene Arbeiten</a:t>
            </a:r>
          </a:p>
          <a:p>
            <a:pPr lvl="1"/>
            <a:endParaRPr lang="de-DE" dirty="0"/>
          </a:p>
          <a:p>
            <a:r>
              <a:rPr lang="de-DE" dirty="0">
                <a:solidFill>
                  <a:srgbClr val="2E893D"/>
                </a:solidFill>
              </a:rPr>
              <a:t>Kontinuierliche Messung und adaptive Planung</a:t>
            </a:r>
          </a:p>
          <a:p>
            <a:pPr lvl="1"/>
            <a:r>
              <a:rPr lang="de-DE" dirty="0"/>
              <a:t>Fortschrittsmessung als Basis für Bewertung der Situation</a:t>
            </a:r>
          </a:p>
          <a:p>
            <a:pPr lvl="1"/>
            <a:r>
              <a:rPr lang="de-DE" dirty="0"/>
              <a:t>Ziel: angemessene Plananpassung in Abhängigkeit der gewonnenen Erkenntnisse und des Feedbacks</a:t>
            </a:r>
            <a:r>
              <a:rPr lang="en-GB" dirty="0"/>
              <a:t> </a:t>
            </a:r>
            <a:endParaRPr lang="de-DE" dirty="0"/>
          </a:p>
          <a:p>
            <a:pPr lvl="1"/>
            <a:endParaRPr lang="en-GB" dirty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2# Prinzipien echter Flexibilität (Auswahl)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2E893D"/>
                </a:solidFill>
              </a:rPr>
              <a:t>Nachhaltige Geschwindigkeit: schnell, aber nicht gehetzt</a:t>
            </a:r>
            <a:endParaRPr lang="en-GB" dirty="0">
              <a:solidFill>
                <a:srgbClr val="2E893D"/>
              </a:solidFill>
            </a:endParaRPr>
          </a:p>
          <a:p>
            <a:pPr lvl="1"/>
            <a:r>
              <a:rPr lang="de-DE" dirty="0"/>
              <a:t>Kontinuierlich, langfristig darstellbares Tempo etablieren</a:t>
            </a:r>
          </a:p>
          <a:p>
            <a:pPr lvl="1"/>
            <a:endParaRPr lang="de-DE" dirty="0"/>
          </a:p>
          <a:p>
            <a:r>
              <a:rPr lang="de-DE" dirty="0">
                <a:solidFill>
                  <a:srgbClr val="2E893D"/>
                </a:solidFill>
              </a:rPr>
              <a:t>Lieferung kontinuierlich hoher Qualität</a:t>
            </a:r>
          </a:p>
          <a:p>
            <a:pPr lvl="1"/>
            <a:r>
              <a:rPr lang="de-DE" dirty="0"/>
              <a:t>Begleitendes, adaptives Qualitätsmanagement</a:t>
            </a:r>
          </a:p>
          <a:p>
            <a:pPr lvl="1"/>
            <a:r>
              <a:rPr lang="de-DE" dirty="0"/>
              <a:t>Fokus: Fehlervermeidung bzw. schnelle Fehlererkennung</a:t>
            </a:r>
          </a:p>
          <a:p>
            <a:pPr lvl="1"/>
            <a:r>
              <a:rPr lang="de-DE" dirty="0"/>
              <a:t>Verantwortung für Qualität liegt beim gesamten Projektteam</a:t>
            </a:r>
            <a:endParaRPr lang="en-GB" dirty="0"/>
          </a:p>
          <a:p>
            <a:endParaRPr lang="de-DE" dirty="0">
              <a:solidFill>
                <a:srgbClr val="2E893D"/>
              </a:solidFill>
            </a:endParaRPr>
          </a:p>
          <a:p>
            <a:pPr lvl="1"/>
            <a:endParaRPr lang="en-GB" dirty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3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Nachhaltige Entwicklung von Flexibilität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0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3# Nachhaltige Entwicklung von Flexibilität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>
                <a:solidFill>
                  <a:srgbClr val="2E893D"/>
                </a:solidFill>
              </a:rPr>
              <a:t>Agilität = Flexibilität</a:t>
            </a:r>
          </a:p>
          <a:p>
            <a:endParaRPr lang="de-DE" dirty="0"/>
          </a:p>
          <a:p>
            <a:r>
              <a:rPr lang="de-DE" dirty="0"/>
              <a:t>Projekte mit </a:t>
            </a:r>
            <a:r>
              <a:rPr lang="de-DE" dirty="0" err="1">
                <a:solidFill>
                  <a:srgbClr val="2E893D"/>
                </a:solidFill>
              </a:rPr>
              <a:t>Scrum</a:t>
            </a:r>
            <a:r>
              <a:rPr lang="de-DE" dirty="0"/>
              <a:t> sind </a:t>
            </a:r>
            <a:r>
              <a:rPr lang="de-DE" dirty="0">
                <a:solidFill>
                  <a:srgbClr val="2E893D"/>
                </a:solidFill>
              </a:rPr>
              <a:t>nur ein Element </a:t>
            </a:r>
            <a:r>
              <a:rPr lang="de-DE" dirty="0"/>
              <a:t>von Flexibilität</a:t>
            </a:r>
          </a:p>
          <a:p>
            <a:r>
              <a:rPr lang="de-DE" dirty="0">
                <a:solidFill>
                  <a:srgbClr val="2E893D"/>
                </a:solidFill>
              </a:rPr>
              <a:t>Zertifizierung</a:t>
            </a:r>
            <a:r>
              <a:rPr lang="de-DE" dirty="0"/>
              <a:t> von </a:t>
            </a:r>
            <a:r>
              <a:rPr lang="de-DE" dirty="0" err="1" smtClean="0"/>
              <a:t>MitarbeiterInnen</a:t>
            </a:r>
            <a:r>
              <a:rPr lang="de-DE" dirty="0" smtClean="0"/>
              <a:t> </a:t>
            </a:r>
            <a:r>
              <a:rPr lang="de-DE" dirty="0"/>
              <a:t>zum </a:t>
            </a:r>
            <a:r>
              <a:rPr lang="de-DE" dirty="0" err="1"/>
              <a:t>Scrum</a:t>
            </a:r>
            <a:r>
              <a:rPr lang="de-DE" dirty="0"/>
              <a:t>-Master oder </a:t>
            </a:r>
            <a:r>
              <a:rPr lang="de-DE" dirty="0" err="1"/>
              <a:t>Product-Owner</a:t>
            </a:r>
            <a:r>
              <a:rPr lang="de-DE" dirty="0"/>
              <a:t> </a:t>
            </a:r>
            <a:r>
              <a:rPr lang="de-DE" dirty="0">
                <a:solidFill>
                  <a:srgbClr val="2E893D"/>
                </a:solidFill>
              </a:rPr>
              <a:t>≠ Einführung von Agilität</a:t>
            </a:r>
          </a:p>
          <a:p>
            <a:endParaRPr lang="en-GB" dirty="0"/>
          </a:p>
          <a:p>
            <a:pPr>
              <a:buFont typeface="Wingdings" charset="2"/>
              <a:buChar char="Ø"/>
            </a:pPr>
            <a:r>
              <a:rPr lang="de-DE" dirty="0"/>
              <a:t>Nachhaltige Entwicklung von Flexibilität ist</a:t>
            </a:r>
            <a:br>
              <a:rPr lang="de-DE" dirty="0"/>
            </a:br>
            <a:r>
              <a:rPr lang="de-DE" dirty="0"/>
              <a:t>Königsdisziplin der Organisationsentwicklung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98" y="1262865"/>
            <a:ext cx="2730939" cy="3970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2EA73D"/>
              </a:buClr>
            </a:pPr>
            <a:r>
              <a:rPr lang="de-DE"/>
              <a:t>3# Nachhaltige Entwicklung von Flexibilität</a:t>
            </a:r>
            <a:endParaRPr lang="de-DE" dirty="0">
              <a:solidFill>
                <a:srgbClr val="3BA63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5112568" cy="3816424"/>
          </a:xfrm>
        </p:spPr>
        <p:txBody>
          <a:bodyPr/>
          <a:lstStyle/>
          <a:p>
            <a:pPr marL="0" lvl="1" indent="0">
              <a:buClr>
                <a:srgbClr val="2EA73D"/>
              </a:buClr>
              <a:buNone/>
            </a:pPr>
            <a:r>
              <a:rPr lang="de-DE" sz="2400" dirty="0" err="1">
                <a:solidFill>
                  <a:srgbClr val="2E893D"/>
                </a:solidFill>
              </a:rPr>
              <a:t>Fleximity</a:t>
            </a:r>
            <a:endParaRPr lang="de-DE" sz="2400" dirty="0">
              <a:solidFill>
                <a:srgbClr val="2E893D"/>
              </a:solidFill>
            </a:endParaRPr>
          </a:p>
          <a:p>
            <a:pPr lvl="1">
              <a:buClr>
                <a:srgbClr val="2EA73D"/>
              </a:buClr>
            </a:pPr>
            <a:r>
              <a:rPr lang="de-DE" dirty="0"/>
              <a:t>Modell und Methode zur nachhaltigen Entwicklung von </a:t>
            </a:r>
            <a:r>
              <a:rPr lang="de-DE" strike="sngStrike" dirty="0"/>
              <a:t>Agilität</a:t>
            </a:r>
            <a:r>
              <a:rPr lang="de-DE" dirty="0"/>
              <a:t> Flexibilität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Identifikation und Implementierung </a:t>
            </a:r>
            <a:br>
              <a:rPr lang="de-DE" dirty="0"/>
            </a:br>
            <a:r>
              <a:rPr lang="de-DE" dirty="0"/>
              <a:t>von kurz- bis langfristigen Entwicklungspfaden</a:t>
            </a:r>
          </a:p>
          <a:p>
            <a:pPr>
              <a:buClr>
                <a:srgbClr val="2EA73D"/>
              </a:buClr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98" y="1262865"/>
            <a:ext cx="2730939" cy="3970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/>
          <a:lstStyle/>
          <a:p>
            <a:pPr lvl="0"/>
            <a:r>
              <a:rPr lang="de-DE" dirty="0"/>
              <a:t>3# Nachhaltige Entwicklung von Flexibilität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3816424"/>
          </a:xfrm>
        </p:spPr>
        <p:txBody>
          <a:bodyPr/>
          <a:lstStyle/>
          <a:p>
            <a:pPr marL="0" lvl="1" indent="0">
              <a:buNone/>
            </a:pPr>
            <a:r>
              <a:rPr lang="de-DE" sz="2400" dirty="0">
                <a:solidFill>
                  <a:srgbClr val="2E893D"/>
                </a:solidFill>
              </a:rPr>
              <a:t>Typische Szenarien</a:t>
            </a:r>
          </a:p>
          <a:p>
            <a:r>
              <a:rPr lang="de-DE" sz="2200" dirty="0"/>
              <a:t>Einführung spezifischer Kompetenzen</a:t>
            </a:r>
          </a:p>
          <a:p>
            <a:pPr lvl="1"/>
            <a:r>
              <a:rPr lang="de-DE" dirty="0"/>
              <a:t>Architekturmanagement</a:t>
            </a:r>
          </a:p>
          <a:p>
            <a:pPr lvl="1"/>
            <a:r>
              <a:rPr lang="de-DE" dirty="0"/>
              <a:t>Requirements Engineering</a:t>
            </a:r>
          </a:p>
          <a:p>
            <a:r>
              <a:rPr lang="de-DE" sz="2200" dirty="0"/>
              <a:t>Technologietransformation</a:t>
            </a:r>
          </a:p>
          <a:p>
            <a:pPr marL="361950" lvl="1" indent="-361950"/>
            <a:r>
              <a:rPr lang="de-DE" dirty="0"/>
              <a:t>Einführung von Rollen</a:t>
            </a:r>
          </a:p>
          <a:p>
            <a:pPr marL="361950" lvl="1" indent="-361950"/>
            <a:r>
              <a:rPr lang="de-DE" dirty="0"/>
              <a:t>Projektinitiierung</a:t>
            </a:r>
          </a:p>
          <a:p>
            <a:pPr marL="361950" lvl="1" indent="-361950"/>
            <a:r>
              <a:rPr lang="de-DE" dirty="0"/>
              <a:t>Einführung von Agilität</a:t>
            </a:r>
          </a:p>
          <a:p>
            <a:r>
              <a:rPr lang="de-DE" sz="2200" dirty="0"/>
              <a:t>Re-Organisation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46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mtClean="0"/>
              <a:t>Tobias Brückmann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6" b="23877"/>
          <a:stretch/>
        </p:blipFill>
        <p:spPr>
          <a:xfrm flipH="1">
            <a:off x="676032" y="1537841"/>
            <a:ext cx="7134448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3# Nachhaltige Entwicklung von Flexibilität</a:t>
            </a:r>
            <a:endParaRPr lang="de-DE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2E893D"/>
                </a:solidFill>
              </a:rPr>
              <a:t>Flexibel/Agil/Fit </a:t>
            </a:r>
            <a:r>
              <a:rPr lang="de-DE" dirty="0">
                <a:solidFill>
                  <a:srgbClr val="2E893D"/>
                </a:solidFill>
              </a:rPr>
              <a:t>für Digitalisierung</a:t>
            </a:r>
            <a:r>
              <a:rPr lang="de-DE" dirty="0"/>
              <a:t> in 4 Schritten</a:t>
            </a:r>
          </a:p>
          <a:p>
            <a:pPr marL="819150" lvl="1" indent="-457200">
              <a:buFont typeface="+mj-lt"/>
              <a:buAutoNum type="arabicPeriod"/>
            </a:pPr>
            <a:r>
              <a:rPr lang="de-DE" dirty="0">
                <a:solidFill>
                  <a:srgbClr val="2E893D"/>
                </a:solidFill>
              </a:rPr>
              <a:t>Zielbestimmung</a:t>
            </a:r>
            <a:r>
              <a:rPr lang="de-DE" dirty="0"/>
              <a:t> </a:t>
            </a:r>
          </a:p>
          <a:p>
            <a:pPr lvl="2"/>
            <a:r>
              <a:rPr lang="de-DE" sz="2200" dirty="0"/>
              <a:t>Zu was möchte ich (Person/Team/Organisation) fähig sein?</a:t>
            </a:r>
          </a:p>
          <a:p>
            <a:pPr marL="819150" lvl="1" indent="-457200">
              <a:buFont typeface="+mj-lt"/>
              <a:buAutoNum type="arabicPeriod"/>
            </a:pPr>
            <a:r>
              <a:rPr lang="de-DE" dirty="0"/>
              <a:t>Aktuellen </a:t>
            </a:r>
            <a:r>
              <a:rPr lang="de-DE" dirty="0">
                <a:solidFill>
                  <a:srgbClr val="2E893D"/>
                </a:solidFill>
              </a:rPr>
              <a:t>Reifegrad messen</a:t>
            </a:r>
          </a:p>
          <a:p>
            <a:pPr lvl="2"/>
            <a:r>
              <a:rPr lang="de-DE" sz="2200" dirty="0" err="1"/>
              <a:t>Fleximity</a:t>
            </a:r>
            <a:r>
              <a:rPr lang="de-DE" sz="2200" dirty="0"/>
              <a:t>-Model</a:t>
            </a:r>
          </a:p>
          <a:p>
            <a:pPr marL="819150" lvl="1" indent="-457200">
              <a:buFont typeface="+mj-lt"/>
              <a:buAutoNum type="arabicPeriod"/>
            </a:pPr>
            <a:r>
              <a:rPr lang="de-DE" dirty="0"/>
              <a:t>Konkrete </a:t>
            </a:r>
            <a:r>
              <a:rPr lang="de-DE" dirty="0">
                <a:solidFill>
                  <a:srgbClr val="2E893D"/>
                </a:solidFill>
              </a:rPr>
              <a:t>Entwicklungspfade identifizieren </a:t>
            </a:r>
          </a:p>
          <a:p>
            <a:pPr lvl="2"/>
            <a:r>
              <a:rPr lang="de-DE" sz="2200" dirty="0"/>
              <a:t>Für Organisation, Person und Unternehmenskultur</a:t>
            </a:r>
          </a:p>
          <a:p>
            <a:pPr marL="819150" lvl="1" indent="-457200">
              <a:buFont typeface="+mj-lt"/>
              <a:buAutoNum type="arabicPeriod"/>
            </a:pPr>
            <a:r>
              <a:rPr lang="de-DE" dirty="0"/>
              <a:t>Maßnahmen zu </a:t>
            </a:r>
            <a:r>
              <a:rPr lang="de-DE" dirty="0">
                <a:solidFill>
                  <a:srgbClr val="2E893D"/>
                </a:solidFill>
              </a:rPr>
              <a:t>Entwicklung durchführen</a:t>
            </a:r>
          </a:p>
          <a:p>
            <a:pPr marL="719138" lvl="1" indent="-457200">
              <a:buFont typeface="Arial" charset="0"/>
              <a:buChar char="•"/>
            </a:pPr>
            <a:endParaRPr lang="en-GB" dirty="0"/>
          </a:p>
          <a:p>
            <a:pPr marL="719138" lvl="1" indent="-457200">
              <a:buFont typeface="Arial" charset="0"/>
              <a:buChar char="•"/>
            </a:pPr>
            <a:endParaRPr lang="de-DE" dirty="0">
              <a:ea typeface="+mn-ea"/>
            </a:endParaRPr>
          </a:p>
          <a:p>
            <a:pPr marL="714375" indent="-35718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z="1000" smtClean="0"/>
              <a:pPr/>
              <a:t>20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107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  <a:endParaRPr lang="de-DE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Reifegradmodell für Flexibilität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200" dirty="0"/>
              <a:t>Sieben aufeinander </a:t>
            </a:r>
            <a:r>
              <a:rPr lang="de-DE" sz="2200" dirty="0">
                <a:solidFill>
                  <a:srgbClr val="2E893D"/>
                </a:solidFill>
              </a:rPr>
              <a:t>aufbauende Ebenen</a:t>
            </a:r>
            <a:r>
              <a:rPr lang="de-DE" sz="2200" dirty="0"/>
              <a:t> </a:t>
            </a:r>
          </a:p>
          <a:p>
            <a:pPr lvl="1"/>
            <a:r>
              <a:rPr lang="de-DE" sz="2000" dirty="0"/>
              <a:t>Ist eine untere Ebene nicht stabil, </a:t>
            </a:r>
            <a:br>
              <a:rPr lang="de-DE" sz="2000" dirty="0"/>
            </a:br>
            <a:r>
              <a:rPr lang="de-DE" sz="2000" dirty="0"/>
              <a:t>werden alle oberen Ebenen gehemmt.</a:t>
            </a:r>
          </a:p>
          <a:p>
            <a:pPr marL="719138" lvl="1" indent="-457200">
              <a:buFont typeface="Arial" charset="0"/>
              <a:buChar char="•"/>
            </a:pPr>
            <a:endParaRPr lang="en-GB" dirty="0"/>
          </a:p>
          <a:p>
            <a:pPr marL="719138" lvl="1" indent="-457200">
              <a:buFont typeface="Arial" charset="0"/>
              <a:buChar char="•"/>
            </a:pPr>
            <a:endParaRPr lang="de-DE" dirty="0">
              <a:ea typeface="+mn-ea"/>
            </a:endParaRPr>
          </a:p>
          <a:p>
            <a:pPr marL="714375" indent="-35718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z="1000" smtClean="0"/>
              <a:pPr/>
              <a:t>21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864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979764" y="4614358"/>
            <a:ext cx="3552676" cy="83543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79764" y="337220"/>
            <a:ext cx="3552676" cy="4254488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5256584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Kultur verlässlicher Zusammenarbeit</a:t>
            </a:r>
          </a:p>
          <a:p>
            <a:pPr marL="0" indent="0">
              <a:buNone/>
            </a:pPr>
            <a:endParaRPr lang="en-GB" dirty="0">
              <a:solidFill>
                <a:srgbClr val="2E893D"/>
              </a:solidFill>
            </a:endParaRPr>
          </a:p>
          <a:p>
            <a:r>
              <a:rPr lang="de-DE" sz="2200" dirty="0">
                <a:solidFill>
                  <a:srgbClr val="2E893D"/>
                </a:solidFill>
              </a:rPr>
              <a:t>Gelebte</a:t>
            </a:r>
            <a:r>
              <a:rPr lang="de-DE" sz="2200" dirty="0"/>
              <a:t> Denk- und </a:t>
            </a:r>
            <a:r>
              <a:rPr lang="de-DE" sz="2200" dirty="0">
                <a:solidFill>
                  <a:srgbClr val="2E893D"/>
                </a:solidFill>
              </a:rPr>
              <a:t>Verhaltensweisen</a:t>
            </a:r>
            <a:r>
              <a:rPr lang="de-DE" sz="2200" dirty="0"/>
              <a:t> sowie Werte (u. A. Treffen und Einhalten expliziter </a:t>
            </a:r>
            <a:r>
              <a:rPr lang="de-DE" sz="2200" dirty="0">
                <a:solidFill>
                  <a:srgbClr val="2E893D"/>
                </a:solidFill>
              </a:rPr>
              <a:t>Vereinbarungen</a:t>
            </a:r>
            <a:r>
              <a:rPr lang="de-DE" sz="2200" dirty="0"/>
              <a:t>, </a:t>
            </a:r>
            <a:r>
              <a:rPr lang="de-DE" sz="2200" dirty="0">
                <a:solidFill>
                  <a:srgbClr val="2E893D"/>
                </a:solidFill>
              </a:rPr>
              <a:t>Rückmeldung</a:t>
            </a:r>
            <a:r>
              <a:rPr lang="de-DE" sz="2200" dirty="0"/>
              <a:t> zu Ergebnissen, </a:t>
            </a:r>
            <a:r>
              <a:rPr lang="de-DE" sz="2200" dirty="0">
                <a:solidFill>
                  <a:srgbClr val="2E893D"/>
                </a:solidFill>
              </a:rPr>
              <a:t>Pünktlichkeit</a:t>
            </a:r>
            <a:r>
              <a:rPr lang="de-DE" sz="2200" dirty="0"/>
              <a:t>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289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979764" y="4038294"/>
            <a:ext cx="3552676" cy="69141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79764" y="337220"/>
            <a:ext cx="3552676" cy="3701074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5544616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Definierte Ergebnisse, Ergebnistypen, Ziele</a:t>
            </a:r>
            <a:br>
              <a:rPr lang="de-DE" dirty="0">
                <a:solidFill>
                  <a:srgbClr val="2E893D"/>
                </a:solidFill>
              </a:rPr>
            </a:br>
            <a:endParaRPr lang="en-GB" dirty="0">
              <a:solidFill>
                <a:srgbClr val="2E893D"/>
              </a:solidFill>
            </a:endParaRPr>
          </a:p>
          <a:p>
            <a:pPr lvl="0"/>
            <a:r>
              <a:rPr lang="de-DE" sz="2200" dirty="0"/>
              <a:t>Klare Ziele</a:t>
            </a:r>
            <a:r>
              <a:rPr lang="de-DE" sz="2200" dirty="0">
                <a:solidFill>
                  <a:srgbClr val="2E893D"/>
                </a:solidFill>
              </a:rPr>
              <a:t> </a:t>
            </a:r>
            <a:r>
              <a:rPr lang="de-DE" sz="2200" dirty="0"/>
              <a:t>zur Lenkung aller Beteiligten </a:t>
            </a:r>
            <a:br>
              <a:rPr lang="de-DE" sz="2200" dirty="0"/>
            </a:br>
            <a:r>
              <a:rPr lang="de-DE" sz="2200" dirty="0"/>
              <a:t>in eine </a:t>
            </a:r>
            <a:r>
              <a:rPr lang="de-DE" sz="2200" dirty="0">
                <a:solidFill>
                  <a:srgbClr val="2E893D"/>
                </a:solidFill>
              </a:rPr>
              <a:t>gemeinsame Richtung </a:t>
            </a:r>
            <a:endParaRPr lang="en-GB" sz="2200" dirty="0">
              <a:solidFill>
                <a:srgbClr val="2E893D"/>
              </a:solidFill>
            </a:endParaRPr>
          </a:p>
          <a:p>
            <a:pPr lvl="0"/>
            <a:r>
              <a:rPr lang="de-DE" sz="2200" dirty="0"/>
              <a:t>Definierte Ergebnisse und </a:t>
            </a:r>
            <a:br>
              <a:rPr lang="de-DE" sz="2200" dirty="0"/>
            </a:br>
            <a:r>
              <a:rPr lang="de-DE" sz="2200" dirty="0"/>
              <a:t>Ergebnistypen zur </a:t>
            </a:r>
            <a:r>
              <a:rPr lang="de-DE" sz="2200" dirty="0">
                <a:solidFill>
                  <a:srgbClr val="2E893D"/>
                </a:solidFill>
              </a:rPr>
              <a:t>Klärung von </a:t>
            </a:r>
            <a:br>
              <a:rPr lang="de-DE" sz="2200" dirty="0">
                <a:solidFill>
                  <a:srgbClr val="2E893D"/>
                </a:solidFill>
              </a:rPr>
            </a:br>
            <a:r>
              <a:rPr lang="de-DE" sz="2200" dirty="0">
                <a:solidFill>
                  <a:srgbClr val="2E893D"/>
                </a:solidFill>
              </a:rPr>
              <a:t>Erwartungen </a:t>
            </a:r>
            <a:r>
              <a:rPr lang="de-DE" sz="2200" dirty="0"/>
              <a:t>der Stakeholder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796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292080" y="3456538"/>
            <a:ext cx="3024336" cy="648072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79764" y="337220"/>
            <a:ext cx="3552676" cy="3119318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5976664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Rollen, Erwartungen und Verantwortung</a:t>
            </a:r>
          </a:p>
          <a:p>
            <a:pPr marL="0" indent="0">
              <a:buNone/>
            </a:pPr>
            <a:endParaRPr lang="en-GB" dirty="0">
              <a:solidFill>
                <a:srgbClr val="2E893D"/>
              </a:solidFill>
            </a:endParaRPr>
          </a:p>
          <a:p>
            <a:pPr lvl="0"/>
            <a:r>
              <a:rPr lang="de-DE" sz="2200" dirty="0"/>
              <a:t>Eine Rolle ist die </a:t>
            </a:r>
            <a:r>
              <a:rPr lang="de-DE" sz="2200" dirty="0">
                <a:solidFill>
                  <a:srgbClr val="2E893D"/>
                </a:solidFill>
              </a:rPr>
              <a:t>Summe aller </a:t>
            </a:r>
            <a:br>
              <a:rPr lang="de-DE" sz="2200" dirty="0">
                <a:solidFill>
                  <a:srgbClr val="2E893D"/>
                </a:solidFill>
              </a:rPr>
            </a:br>
            <a:r>
              <a:rPr lang="de-DE" sz="2200" dirty="0">
                <a:solidFill>
                  <a:srgbClr val="2E893D"/>
                </a:solidFill>
              </a:rPr>
              <a:t>Erwartungen</a:t>
            </a:r>
            <a:r>
              <a:rPr lang="de-DE" sz="2200" dirty="0"/>
              <a:t> an eine Funktion </a:t>
            </a:r>
          </a:p>
          <a:p>
            <a:pPr lvl="0"/>
            <a:r>
              <a:rPr lang="de-DE" sz="2200" dirty="0">
                <a:solidFill>
                  <a:srgbClr val="2E893D"/>
                </a:solidFill>
              </a:rPr>
              <a:t>Verantwortung für </a:t>
            </a:r>
            <a:r>
              <a:rPr lang="de-DE" sz="2200" dirty="0"/>
              <a:t>die Erbringung </a:t>
            </a:r>
            <a:br>
              <a:rPr lang="de-DE" sz="2200" dirty="0"/>
            </a:br>
            <a:r>
              <a:rPr lang="de-DE" sz="2200" dirty="0"/>
              <a:t>konkreter </a:t>
            </a:r>
            <a:r>
              <a:rPr lang="de-DE" sz="2200" dirty="0">
                <a:solidFill>
                  <a:srgbClr val="2E893D"/>
                </a:solidFill>
              </a:rPr>
              <a:t>Ergebnisse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/>
              <a:t>(aus Ebene 2) ist an Rolle </a:t>
            </a:r>
            <a:br>
              <a:rPr lang="de-DE" sz="2200" dirty="0"/>
            </a:br>
            <a:r>
              <a:rPr lang="de-DE" sz="2200" dirty="0"/>
              <a:t>gekoppelt und somit klar </a:t>
            </a:r>
            <a:br>
              <a:rPr lang="de-DE" sz="2200" dirty="0"/>
            </a:br>
            <a:r>
              <a:rPr lang="de-DE" sz="2200" dirty="0"/>
              <a:t>zugeordnet.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885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979764" y="337220"/>
            <a:ext cx="3552676" cy="2448272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5256584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Führung und Governance</a:t>
            </a:r>
          </a:p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 </a:t>
            </a:r>
            <a:endParaRPr lang="en-GB" dirty="0">
              <a:solidFill>
                <a:srgbClr val="2E893D"/>
              </a:solidFill>
            </a:endParaRPr>
          </a:p>
          <a:p>
            <a:pPr lvl="0"/>
            <a:r>
              <a:rPr lang="de-DE" sz="2200" dirty="0"/>
              <a:t>Sicherstellung, dass die Elemente </a:t>
            </a:r>
            <a:br>
              <a:rPr lang="de-DE" sz="2200" dirty="0"/>
            </a:br>
            <a:r>
              <a:rPr lang="de-DE" sz="2200" dirty="0"/>
              <a:t>der Ebenen 1–3 tatsächlich </a:t>
            </a:r>
            <a:br>
              <a:rPr lang="de-DE" sz="2200" dirty="0"/>
            </a:br>
            <a:r>
              <a:rPr lang="de-DE" sz="2200" dirty="0">
                <a:solidFill>
                  <a:srgbClr val="2E893D"/>
                </a:solidFill>
              </a:rPr>
              <a:t>gelebt, gepflegt und </a:t>
            </a:r>
            <a:br>
              <a:rPr lang="de-DE" sz="2200" dirty="0">
                <a:solidFill>
                  <a:srgbClr val="2E893D"/>
                </a:solidFill>
              </a:rPr>
            </a:br>
            <a:r>
              <a:rPr lang="de-DE" sz="2200" dirty="0">
                <a:solidFill>
                  <a:srgbClr val="2E893D"/>
                </a:solidFill>
              </a:rPr>
              <a:t>weiterentwickelt </a:t>
            </a:r>
            <a:r>
              <a:rPr lang="de-DE" sz="2200" dirty="0"/>
              <a:t>werden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292080" y="2857500"/>
            <a:ext cx="3024336" cy="648072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5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979764" y="337220"/>
            <a:ext cx="3552676" cy="1728192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5256584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Passung von </a:t>
            </a:r>
            <a:r>
              <a:rPr lang="de-DE" dirty="0" err="1" smtClean="0">
                <a:solidFill>
                  <a:srgbClr val="2E893D"/>
                </a:solidFill>
              </a:rPr>
              <a:t>MitarbeiterInnen</a:t>
            </a:r>
            <a:r>
              <a:rPr lang="de-DE" dirty="0" smtClean="0">
                <a:solidFill>
                  <a:srgbClr val="2E893D"/>
                </a:solidFill>
              </a:rPr>
              <a:t> </a:t>
            </a:r>
            <a:r>
              <a:rPr lang="de-DE" dirty="0">
                <a:solidFill>
                  <a:srgbClr val="2E893D"/>
                </a:solidFill>
              </a:rPr>
              <a:t>und Rolle </a:t>
            </a:r>
            <a:endParaRPr lang="en-GB" dirty="0">
              <a:solidFill>
                <a:srgbClr val="2E893D"/>
              </a:solidFill>
            </a:endParaRPr>
          </a:p>
          <a:p>
            <a:pPr lvl="0"/>
            <a:endParaRPr lang="de-DE" dirty="0"/>
          </a:p>
          <a:p>
            <a:pPr lvl="0"/>
            <a:r>
              <a:rPr lang="de-DE" sz="2200" dirty="0"/>
              <a:t>Eine Person muss zur effektiven Ausführung ihrer Rolle/</a:t>
            </a:r>
            <a:r>
              <a:rPr lang="de-DE" sz="2200" dirty="0" err="1"/>
              <a:t>n</a:t>
            </a:r>
            <a:r>
              <a:rPr lang="de-DE" sz="2200" dirty="0"/>
              <a:t> die erforderlichen </a:t>
            </a:r>
            <a:r>
              <a:rPr lang="de-DE" sz="2200" dirty="0">
                <a:solidFill>
                  <a:srgbClr val="2E893D"/>
                </a:solidFill>
              </a:rPr>
              <a:t>fachlich</a:t>
            </a:r>
            <a:r>
              <a:rPr lang="de-DE" sz="2200" dirty="0"/>
              <a:t>en, </a:t>
            </a:r>
            <a:br>
              <a:rPr lang="de-DE" sz="2200" dirty="0"/>
            </a:br>
            <a:r>
              <a:rPr lang="de-DE" sz="2200" dirty="0">
                <a:solidFill>
                  <a:srgbClr val="2E893D"/>
                </a:solidFill>
              </a:rPr>
              <a:t>persönlich</a:t>
            </a:r>
            <a:r>
              <a:rPr lang="de-DE" sz="2200" dirty="0"/>
              <a:t>en und </a:t>
            </a:r>
            <a:r>
              <a:rPr lang="de-DE" sz="2200" dirty="0">
                <a:solidFill>
                  <a:srgbClr val="2E893D"/>
                </a:solidFill>
              </a:rPr>
              <a:t>emotional</a:t>
            </a:r>
            <a:br>
              <a:rPr lang="de-DE" sz="2200" dirty="0">
                <a:solidFill>
                  <a:srgbClr val="2E893D"/>
                </a:solidFill>
              </a:rPr>
            </a:br>
            <a:r>
              <a:rPr lang="de-DE" sz="2200" dirty="0">
                <a:solidFill>
                  <a:srgbClr val="2E893D"/>
                </a:solidFill>
              </a:rPr>
              <a:t>-sozialen</a:t>
            </a:r>
            <a:r>
              <a:rPr lang="de-DE" sz="2200" dirty="0"/>
              <a:t> Fähigkeiten haben </a:t>
            </a:r>
            <a:br>
              <a:rPr lang="de-DE" sz="2200" dirty="0"/>
            </a:br>
            <a:r>
              <a:rPr lang="de-DE" sz="2200" dirty="0"/>
              <a:t>(z.B. Umgang mit Unsicherheiten)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292080" y="2209428"/>
            <a:ext cx="3024336" cy="648072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3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979764" y="337220"/>
            <a:ext cx="3552676" cy="1296144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4608512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Methodenkoffer </a:t>
            </a:r>
            <a:endParaRPr lang="en-GB" dirty="0">
              <a:solidFill>
                <a:srgbClr val="2E893D"/>
              </a:solidFill>
            </a:endParaRPr>
          </a:p>
          <a:p>
            <a:pPr lvl="0"/>
            <a:endParaRPr lang="de-DE" dirty="0"/>
          </a:p>
          <a:p>
            <a:pPr lvl="0"/>
            <a:r>
              <a:rPr lang="de-DE" sz="2200" dirty="0"/>
              <a:t>Fähigkeit, verschiedene </a:t>
            </a:r>
            <a:r>
              <a:rPr lang="de-DE" sz="2200" dirty="0">
                <a:solidFill>
                  <a:srgbClr val="2E893D"/>
                </a:solidFill>
              </a:rPr>
              <a:t>Methoden</a:t>
            </a:r>
            <a:r>
              <a:rPr lang="de-DE" sz="2200" dirty="0"/>
              <a:t> zur Bewältigung der Aufgaben zu kennen und je </a:t>
            </a:r>
            <a:r>
              <a:rPr lang="de-DE" sz="2200" dirty="0">
                <a:solidFill>
                  <a:srgbClr val="2E893D"/>
                </a:solidFill>
              </a:rPr>
              <a:t>nach konkreter Situation </a:t>
            </a:r>
            <a:r>
              <a:rPr lang="de-DE" sz="2200" dirty="0"/>
              <a:t>die effektivsten </a:t>
            </a:r>
            <a:r>
              <a:rPr lang="de-DE" sz="2200" dirty="0">
                <a:solidFill>
                  <a:srgbClr val="2E893D"/>
                </a:solidFill>
              </a:rPr>
              <a:t>gezielt auswählen</a:t>
            </a:r>
            <a:r>
              <a:rPr lang="de-DE" sz="2200" dirty="0"/>
              <a:t> zu können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652120" y="1633364"/>
            <a:ext cx="2592288" cy="629236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6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64" y="284048"/>
            <a:ext cx="3552676" cy="516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652120" y="284048"/>
            <a:ext cx="2592288" cy="1493332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None/>
              <a:tabLst/>
            </a:pPr>
            <a:endParaRPr kumimoji="0" lang="de-DE" sz="2000" b="0" i="0" u="none" strike="noStrike" cap="none" normalizeH="0" dirty="0" err="1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5256584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2E893D"/>
                </a:solidFill>
              </a:rPr>
              <a:t>Flexibilität</a:t>
            </a:r>
            <a:endParaRPr lang="en-GB" dirty="0">
              <a:solidFill>
                <a:srgbClr val="2E893D"/>
              </a:solidFill>
            </a:endParaRPr>
          </a:p>
          <a:p>
            <a:endParaRPr lang="de-DE" sz="2200" dirty="0"/>
          </a:p>
          <a:p>
            <a:r>
              <a:rPr lang="de-DE" sz="2200" dirty="0">
                <a:solidFill>
                  <a:srgbClr val="2E893D"/>
                </a:solidFill>
              </a:rPr>
              <a:t>Schnelle Anpassung der Arbeitsweise </a:t>
            </a:r>
            <a:r>
              <a:rPr lang="de-DE" sz="2200" dirty="0"/>
              <a:t>von Personen und Organisationen an geänderte Rahmenbedingungen</a:t>
            </a:r>
            <a:r>
              <a:rPr lang="en-GB" sz="2200" dirty="0"/>
              <a:t> </a:t>
            </a:r>
            <a:endParaRPr lang="en-GB" sz="2200" dirty="0">
              <a:solidFill>
                <a:srgbClr val="2E893D"/>
              </a:solidFill>
            </a:endParaRPr>
          </a:p>
          <a:p>
            <a:endParaRPr lang="en-GB" sz="2200" dirty="0"/>
          </a:p>
          <a:p>
            <a:pPr>
              <a:buFont typeface="Wingdings" charset="2"/>
              <a:buChar char="Ø"/>
            </a:pPr>
            <a:r>
              <a:rPr lang="en-GB" sz="2200" dirty="0" smtClean="0">
                <a:solidFill>
                  <a:srgbClr val="2E893D"/>
                </a:solidFill>
              </a:rPr>
              <a:t>K</a:t>
            </a:r>
            <a:r>
              <a:rPr lang="de-DE" sz="2200" dirty="0" err="1" smtClean="0">
                <a:solidFill>
                  <a:srgbClr val="2E893D"/>
                </a:solidFill>
              </a:rPr>
              <a:t>ontextabhängige</a:t>
            </a:r>
            <a:r>
              <a:rPr lang="de-DE" sz="2200" dirty="0" smtClean="0">
                <a:solidFill>
                  <a:srgbClr val="2E893D"/>
                </a:solidFill>
              </a:rPr>
              <a:t> </a:t>
            </a:r>
            <a:br>
              <a:rPr lang="de-DE" sz="2200" dirty="0" smtClean="0">
                <a:solidFill>
                  <a:srgbClr val="2E893D"/>
                </a:solidFill>
              </a:rPr>
            </a:br>
            <a:r>
              <a:rPr lang="de-DE" sz="2200" dirty="0" smtClean="0">
                <a:solidFill>
                  <a:srgbClr val="2E893D"/>
                </a:solidFill>
              </a:rPr>
              <a:t>Ergebnisorientierung</a:t>
            </a:r>
            <a:endParaRPr lang="en-GB" sz="2200" dirty="0">
              <a:solidFill>
                <a:srgbClr val="2E89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16498" y="820688"/>
            <a:ext cx="3947990" cy="3970899"/>
            <a:chOff x="3324437" y="254753"/>
            <a:chExt cx="5135937" cy="51657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437" y="254753"/>
              <a:ext cx="3552676" cy="51657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28691" y="4684269"/>
              <a:ext cx="982282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Kultur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70230" y="3560167"/>
              <a:ext cx="1790144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Organisation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1247" y="2155039"/>
              <a:ext cx="1071618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Person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06404" y="375211"/>
              <a:ext cx="1790144" cy="1201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Person</a:t>
              </a:r>
            </a:p>
            <a:p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Organisation</a:t>
              </a:r>
            </a:p>
            <a:p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Kultur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3# </a:t>
            </a:r>
            <a:r>
              <a:rPr lang="de-DE" dirty="0" err="1"/>
              <a:t>Fleximity</a:t>
            </a:r>
            <a:r>
              <a:rPr lang="de-DE" dirty="0"/>
              <a:t>-Modell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3816424"/>
          </a:xfrm>
        </p:spPr>
        <p:txBody>
          <a:bodyPr/>
          <a:lstStyle/>
          <a:p>
            <a:pPr marL="0" lvl="1" indent="0">
              <a:buNone/>
            </a:pPr>
            <a:r>
              <a:rPr lang="de-DE" sz="2400" dirty="0">
                <a:solidFill>
                  <a:srgbClr val="2E893D"/>
                </a:solidFill>
              </a:rPr>
              <a:t>Kultur vs. Organisation vs. Person</a:t>
            </a:r>
          </a:p>
          <a:p>
            <a:pPr marL="0" lvl="1" indent="0">
              <a:buNone/>
            </a:pPr>
            <a:endParaRPr lang="de-DE" sz="2400" dirty="0">
              <a:solidFill>
                <a:srgbClr val="2E893D"/>
              </a:solidFill>
            </a:endParaRPr>
          </a:p>
          <a:p>
            <a:r>
              <a:rPr lang="de-DE" sz="2200" dirty="0"/>
              <a:t>Eins geht nicht ohne das andere</a:t>
            </a:r>
            <a:endParaRPr lang="en-GB" sz="2200" dirty="0"/>
          </a:p>
          <a:p>
            <a:r>
              <a:rPr lang="de-DE" sz="2200" dirty="0"/>
              <a:t>Zusammenspiel ist wichtig!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29</a:t>
            </a:fld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652120" y="1854996"/>
            <a:ext cx="2699833" cy="15235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148064" y="3001516"/>
            <a:ext cx="1008112" cy="2453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143168" y="3001516"/>
            <a:ext cx="1277459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844864" y="4148225"/>
            <a:ext cx="3575763" cy="24818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70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Prolog: Die Psychologie der Täuschung</a:t>
            </a:r>
            <a:endParaRPr lang="de-D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sz="1800" dirty="0" smtClean="0">
                <a:solidFill>
                  <a:srgbClr val="2E893D"/>
                </a:solidFill>
              </a:rPr>
              <a:t>Menschen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rgbClr val="2E893D"/>
                </a:solidFill>
              </a:rPr>
              <a:t>sehen</a:t>
            </a:r>
            <a:r>
              <a:rPr lang="de-DE" sz="1800" dirty="0" smtClean="0"/>
              <a:t> nicht unbedingt was [...] passiert </a:t>
            </a:r>
            <a:r>
              <a:rPr lang="mr-IN" sz="1800" dirty="0" smtClean="0"/>
              <a:t>–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wir sehen was uns interessiert, [...] </a:t>
            </a:r>
            <a:r>
              <a:rPr lang="de-DE" sz="1800" dirty="0" smtClean="0">
                <a:solidFill>
                  <a:srgbClr val="2E893D"/>
                </a:solidFill>
              </a:rPr>
              <a:t>was wir sehen wollen</a:t>
            </a:r>
            <a:r>
              <a:rPr lang="de-DE" sz="1800" dirty="0" smtClean="0"/>
              <a:t>.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rgbClr val="2E893D"/>
                </a:solidFill>
              </a:rPr>
              <a:t>Offensichtliches</a:t>
            </a:r>
            <a:r>
              <a:rPr lang="de-DE" sz="1800" dirty="0" smtClean="0"/>
              <a:t> wird gern übersehen oder [...] </a:t>
            </a:r>
            <a:r>
              <a:rPr lang="de-DE" sz="1800" dirty="0" smtClean="0">
                <a:solidFill>
                  <a:srgbClr val="2E893D"/>
                </a:solidFill>
              </a:rPr>
              <a:t>aktiv ausgeblendet</a:t>
            </a:r>
            <a:r>
              <a:rPr lang="de-DE" sz="1800" dirty="0" smtClean="0"/>
              <a:t>.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rgbClr val="2E893D"/>
                </a:solidFill>
              </a:rPr>
              <a:t>Die Kunst der Täuschung </a:t>
            </a:r>
            <a:r>
              <a:rPr lang="de-DE" sz="1800" dirty="0" smtClean="0"/>
              <a:t>ist [...] nicht  [...] abzulenken, </a:t>
            </a:r>
            <a:br>
              <a:rPr lang="de-DE" sz="1800" dirty="0" smtClean="0"/>
            </a:br>
            <a:r>
              <a:rPr lang="de-DE" sz="1800" dirty="0" smtClean="0"/>
              <a:t>sondern </a:t>
            </a:r>
            <a:r>
              <a:rPr lang="de-DE" sz="1800" dirty="0" smtClean="0">
                <a:solidFill>
                  <a:srgbClr val="2E893D"/>
                </a:solidFill>
              </a:rPr>
              <a:t>auf etwas Irrelevantes </a:t>
            </a:r>
            <a:r>
              <a:rPr lang="de-DE" sz="1800" dirty="0" smtClean="0"/>
              <a:t>hinzulenken.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rgbClr val="2E893D"/>
                </a:solidFill>
              </a:rPr>
              <a:t>Menschen wollen eine Erklärung</a:t>
            </a:r>
            <a:r>
              <a:rPr lang="de-DE" sz="1800" dirty="0" smtClean="0"/>
              <a:t>. Für alles. </a:t>
            </a:r>
            <a:br>
              <a:rPr lang="de-DE" sz="1800" dirty="0" smtClean="0"/>
            </a:br>
            <a:r>
              <a:rPr lang="de-DE" sz="1800" dirty="0" smtClean="0"/>
              <a:t>Gibt es keine, erfinden sie lieber eine.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rgbClr val="2E893D"/>
                </a:solidFill>
              </a:rPr>
              <a:t>Wir sehen Verbindungen</a:t>
            </a:r>
            <a:r>
              <a:rPr lang="de-DE" sz="1800" dirty="0" smtClean="0"/>
              <a:t>, wo keine sind.</a:t>
            </a: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rgbClr val="2E893D"/>
                </a:solidFill>
              </a:rPr>
              <a:t>Es ist leichter</a:t>
            </a:r>
            <a:r>
              <a:rPr lang="de-DE" sz="1800" dirty="0" smtClean="0"/>
              <a:t>, eine </a:t>
            </a:r>
            <a:r>
              <a:rPr lang="de-DE" sz="1800" dirty="0" smtClean="0">
                <a:solidFill>
                  <a:srgbClr val="2E893D"/>
                </a:solidFill>
              </a:rPr>
              <a:t>Gruppe</a:t>
            </a:r>
            <a:r>
              <a:rPr lang="de-DE" sz="1800" dirty="0" smtClean="0"/>
              <a:t> von Menschen zu </a:t>
            </a:r>
            <a:r>
              <a:rPr lang="de-DE" sz="1800" dirty="0" smtClean="0">
                <a:solidFill>
                  <a:srgbClr val="2E893D"/>
                </a:solidFill>
              </a:rPr>
              <a:t>täuschen</a:t>
            </a:r>
            <a:r>
              <a:rPr lang="de-DE" sz="1800" dirty="0" smtClean="0"/>
              <a:t> als einzelne.</a:t>
            </a:r>
          </a:p>
          <a:p>
            <a:pPr marL="342900" indent="-342900">
              <a:buAutoNum type="arabicPeriod"/>
            </a:pPr>
            <a:r>
              <a:rPr lang="de-DE" sz="1800" dirty="0" smtClean="0"/>
              <a:t>Alle spielen gerne mit, denn </a:t>
            </a:r>
            <a:r>
              <a:rPr lang="de-DE" sz="1800" dirty="0" smtClean="0">
                <a:solidFill>
                  <a:srgbClr val="2E893D"/>
                </a:solidFill>
              </a:rPr>
              <a:t>niemand will als leicht zu täuschen gelten</a:t>
            </a:r>
            <a:r>
              <a:rPr lang="de-DE" sz="1800" dirty="0" smtClean="0"/>
              <a:t>. </a:t>
            </a:r>
            <a:br>
              <a:rPr lang="de-DE" sz="1800" dirty="0" smtClean="0"/>
            </a:br>
            <a:r>
              <a:rPr lang="de-DE" sz="1800" dirty="0" smtClean="0"/>
              <a:t>Und so werden </a:t>
            </a:r>
            <a:r>
              <a:rPr lang="de-DE" sz="1800" dirty="0" smtClean="0">
                <a:solidFill>
                  <a:srgbClr val="2E893D"/>
                </a:solidFill>
              </a:rPr>
              <a:t>aus</a:t>
            </a:r>
            <a:r>
              <a:rPr lang="de-DE" sz="1800" dirty="0" smtClean="0"/>
              <a:t> [...] </a:t>
            </a:r>
            <a:r>
              <a:rPr lang="de-DE" sz="1800" dirty="0" smtClean="0">
                <a:solidFill>
                  <a:srgbClr val="2E893D"/>
                </a:solidFill>
              </a:rPr>
              <a:t>Tricks wahre Wunder</a:t>
            </a:r>
            <a:r>
              <a:rPr lang="de-DE" sz="1800" dirty="0" smtClean="0"/>
              <a:t>.</a:t>
            </a:r>
          </a:p>
          <a:p>
            <a:pPr marL="342900" indent="-342900">
              <a:buAutoNum type="arabicPeriod"/>
            </a:pPr>
            <a:endParaRPr lang="de-DE" sz="1800" dirty="0" smtClean="0"/>
          </a:p>
          <a:p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# </a:t>
            </a:r>
            <a:fld id="{F55363FD-B25F-3D44-B704-C2E0D403450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Quelle: </a:t>
            </a:r>
            <a:r>
              <a:rPr lang="de-DE" dirty="0"/>
              <a:t>Eckhard von Hirschhausen - Wunder wirken </a:t>
            </a:r>
            <a:r>
              <a:rPr lang="de-DE" dirty="0" smtClean="0"/>
              <a:t>wunder; ISBN </a:t>
            </a:r>
            <a:r>
              <a:rPr lang="fi-FI" dirty="0" smtClean="0"/>
              <a:t>9783498091873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16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/>
          <a:lstStyle/>
          <a:p>
            <a:pPr lvl="0"/>
            <a:r>
              <a:rPr lang="de-DE" dirty="0"/>
              <a:t>3# Nachhaltige Entwicklung von Flexibilität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3816424"/>
          </a:xfrm>
        </p:spPr>
        <p:txBody>
          <a:bodyPr/>
          <a:lstStyle/>
          <a:p>
            <a:pPr marL="0" lvl="1" indent="0">
              <a:buNone/>
            </a:pPr>
            <a:r>
              <a:rPr lang="de-DE" sz="2400" dirty="0">
                <a:solidFill>
                  <a:srgbClr val="2E893D"/>
                </a:solidFill>
              </a:rPr>
              <a:t>Typische Szenarien</a:t>
            </a:r>
          </a:p>
          <a:p>
            <a:r>
              <a:rPr lang="de-DE" sz="2200" dirty="0"/>
              <a:t>Einführung spezifischer Kompetenzen</a:t>
            </a:r>
          </a:p>
          <a:p>
            <a:pPr lvl="1"/>
            <a:r>
              <a:rPr lang="de-DE" dirty="0"/>
              <a:t>Architekturmanagement</a:t>
            </a:r>
          </a:p>
          <a:p>
            <a:pPr lvl="1"/>
            <a:r>
              <a:rPr lang="de-DE" dirty="0"/>
              <a:t>Requirements Engineering</a:t>
            </a:r>
          </a:p>
          <a:p>
            <a:r>
              <a:rPr lang="de-DE" sz="2200" dirty="0"/>
              <a:t>Technologietransformation</a:t>
            </a:r>
          </a:p>
          <a:p>
            <a:pPr marL="361950" lvl="1" indent="-361950"/>
            <a:r>
              <a:rPr lang="de-DE" dirty="0"/>
              <a:t>Einführung von Rollen</a:t>
            </a:r>
          </a:p>
          <a:p>
            <a:pPr marL="361950" lvl="1" indent="-361950"/>
            <a:r>
              <a:rPr lang="de-DE" dirty="0"/>
              <a:t>Projektinitiierung</a:t>
            </a:r>
          </a:p>
          <a:p>
            <a:pPr marL="361950" lvl="1" indent="-361950"/>
            <a:r>
              <a:rPr lang="de-DE" dirty="0"/>
              <a:t>Einführung von Agilität</a:t>
            </a:r>
          </a:p>
          <a:p>
            <a:r>
              <a:rPr lang="de-DE" sz="2200" dirty="0"/>
              <a:t>Re-Organisation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16498" y="820688"/>
            <a:ext cx="3947990" cy="3970899"/>
            <a:chOff x="3324437" y="254753"/>
            <a:chExt cx="5135937" cy="51657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437" y="254753"/>
              <a:ext cx="3552676" cy="51657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28691" y="4684269"/>
              <a:ext cx="982282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Kultur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0230" y="3560167"/>
              <a:ext cx="1790144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Organisation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81247" y="2155039"/>
              <a:ext cx="1071618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Person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06404" y="375211"/>
              <a:ext cx="1790144" cy="1201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Person</a:t>
              </a:r>
            </a:p>
            <a:p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Organisation</a:t>
              </a:r>
            </a:p>
            <a:p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Kultur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1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5212"/>
            <a:ext cx="1701703" cy="2474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370592"/>
          </a:xfrm>
        </p:spPr>
        <p:txBody>
          <a:bodyPr/>
          <a:lstStyle/>
          <a:p>
            <a:pPr lvl="0"/>
            <a:r>
              <a:rPr lang="de-DE" dirty="0"/>
              <a:t>3# Nachhaltige Entwicklung von Flexibilität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6408712" cy="3816424"/>
          </a:xfrm>
        </p:spPr>
        <p:txBody>
          <a:bodyPr/>
          <a:lstStyle/>
          <a:p>
            <a:pPr marL="0" lvl="1" indent="0">
              <a:buNone/>
            </a:pPr>
            <a:r>
              <a:rPr lang="de-DE" sz="2400" dirty="0">
                <a:solidFill>
                  <a:srgbClr val="2E893D"/>
                </a:solidFill>
              </a:rPr>
              <a:t>... ist kein Hexenwerk. </a:t>
            </a:r>
          </a:p>
          <a:p>
            <a:pPr marL="0" lvl="1" indent="0">
              <a:buNone/>
            </a:pPr>
            <a:r>
              <a:rPr lang="de-DE" sz="2400" dirty="0">
                <a:solidFill>
                  <a:srgbClr val="2E893D"/>
                </a:solidFill>
              </a:rPr>
              <a:t>... aber kompliziert.</a:t>
            </a:r>
          </a:p>
          <a:p>
            <a:pPr marL="0" lvl="1" indent="0">
              <a:buNone/>
            </a:pPr>
            <a:endParaRPr lang="de-DE" sz="2400" dirty="0">
              <a:solidFill>
                <a:srgbClr val="2E893D"/>
              </a:solidFill>
            </a:endParaRPr>
          </a:p>
          <a:p>
            <a:pPr marL="0" lvl="1" indent="0">
              <a:buNone/>
            </a:pPr>
            <a:r>
              <a:rPr lang="de-DE" sz="2200" dirty="0"/>
              <a:t>Beitrag des Vortrags:</a:t>
            </a:r>
          </a:p>
          <a:p>
            <a:pPr marL="342900" lvl="1" indent="-342900">
              <a:buFont typeface="Arial" charset="0"/>
              <a:buChar char="•"/>
            </a:pPr>
            <a:r>
              <a:rPr lang="de-DE" sz="2200" dirty="0">
                <a:solidFill>
                  <a:srgbClr val="2E893D"/>
                </a:solidFill>
              </a:rPr>
              <a:t>Prinzipien </a:t>
            </a:r>
            <a:r>
              <a:rPr lang="de-DE" sz="2200" dirty="0"/>
              <a:t>echter Flexibilität</a:t>
            </a:r>
          </a:p>
          <a:p>
            <a:pPr marL="342900" lvl="1" indent="-342900"/>
            <a:r>
              <a:rPr lang="de-DE" dirty="0" err="1">
                <a:solidFill>
                  <a:srgbClr val="2E893D"/>
                </a:solidFill>
              </a:rPr>
              <a:t>Fleximity</a:t>
            </a:r>
            <a:r>
              <a:rPr lang="de-DE" dirty="0">
                <a:solidFill>
                  <a:srgbClr val="2E893D"/>
                </a:solidFill>
              </a:rPr>
              <a:t>-Modell</a:t>
            </a:r>
            <a:r>
              <a:rPr lang="de-DE" dirty="0"/>
              <a:t>: Praktische </a:t>
            </a:r>
            <a:br>
              <a:rPr lang="de-DE" dirty="0"/>
            </a:br>
            <a:r>
              <a:rPr lang="de-DE" dirty="0"/>
              <a:t>Reflexionshilfe für jede Lebenslage</a:t>
            </a:r>
          </a:p>
          <a:p>
            <a:pPr marL="342900" lvl="1" indent="-342900"/>
            <a:r>
              <a:rPr lang="de-DE" sz="2200" dirty="0" err="1">
                <a:solidFill>
                  <a:srgbClr val="2E893D"/>
                </a:solidFill>
              </a:rPr>
              <a:t>Fleximity</a:t>
            </a:r>
            <a:r>
              <a:rPr lang="de-DE" sz="2200" dirty="0">
                <a:solidFill>
                  <a:srgbClr val="2E893D"/>
                </a:solidFill>
              </a:rPr>
              <a:t>-Methode</a:t>
            </a:r>
            <a:r>
              <a:rPr lang="de-DE" sz="2200" dirty="0"/>
              <a:t> (Fit in 4 Schritten):</a:t>
            </a:r>
            <a:br>
              <a:rPr lang="de-DE" sz="2200" dirty="0"/>
            </a:br>
            <a:r>
              <a:rPr lang="de-DE" dirty="0"/>
              <a:t>Methode für strukturierte Entwicklung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8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3# Nachhaltige Entwicklung von Flexibilität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3816424"/>
          </a:xfrm>
        </p:spPr>
        <p:txBody>
          <a:bodyPr/>
          <a:lstStyle/>
          <a:p>
            <a:pPr marL="0" lvl="1" indent="0">
              <a:buNone/>
            </a:pPr>
            <a:r>
              <a:rPr lang="de-DE" sz="2400" dirty="0">
                <a:solidFill>
                  <a:srgbClr val="2E893D"/>
                </a:solidFill>
              </a:rPr>
              <a:t>Erstmal bewusst gut werden. Dann </a:t>
            </a:r>
            <a:r>
              <a:rPr lang="de-DE" sz="2400" strike="sngStrike" dirty="0">
                <a:solidFill>
                  <a:srgbClr val="2E893D"/>
                </a:solidFill>
              </a:rPr>
              <a:t>agil</a:t>
            </a:r>
            <a:r>
              <a:rPr lang="de-DE" sz="2400" dirty="0">
                <a:solidFill>
                  <a:srgbClr val="2E893D"/>
                </a:solidFill>
              </a:rPr>
              <a:t> flexibel. </a:t>
            </a:r>
          </a:p>
          <a:p>
            <a:endParaRPr lang="de-DE" dirty="0"/>
          </a:p>
          <a:p>
            <a:r>
              <a:rPr lang="de-DE" dirty="0">
                <a:solidFill>
                  <a:srgbClr val="2E893D"/>
                </a:solidFill>
              </a:rPr>
              <a:t>Quick-</a:t>
            </a:r>
            <a:r>
              <a:rPr lang="de-DE" dirty="0" err="1">
                <a:solidFill>
                  <a:srgbClr val="2E893D"/>
                </a:solidFill>
              </a:rPr>
              <a:t>Wins</a:t>
            </a:r>
            <a:r>
              <a:rPr lang="de-DE" dirty="0"/>
              <a:t> (d.h. ohne Prozessänderung)</a:t>
            </a:r>
          </a:p>
          <a:p>
            <a:pPr lvl="1"/>
            <a:r>
              <a:rPr lang="de-DE" dirty="0"/>
              <a:t>Pünktlichkeit</a:t>
            </a:r>
          </a:p>
          <a:p>
            <a:pPr lvl="1"/>
            <a:r>
              <a:rPr lang="de-DE" dirty="0"/>
              <a:t>Transparenz</a:t>
            </a:r>
          </a:p>
          <a:p>
            <a:pPr lvl="1"/>
            <a:r>
              <a:rPr lang="de-DE" dirty="0"/>
              <a:t>Kulturbewusstseinsfähigkeit</a:t>
            </a:r>
          </a:p>
          <a:p>
            <a:pPr lvl="1"/>
            <a:r>
              <a:rPr lang="de-DE" dirty="0"/>
              <a:t>Vereinbarte Ziele bzw. Ergebnisse auf jeder “Ebene“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5212"/>
            <a:ext cx="1701703" cy="24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3# Nachhaltige Entwicklung von Flexibilität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7632848" cy="3816424"/>
          </a:xfrm>
        </p:spPr>
        <p:txBody>
          <a:bodyPr/>
          <a:lstStyle/>
          <a:p>
            <a:pPr marL="0" lvl="1" indent="0">
              <a:buNone/>
            </a:pPr>
            <a:r>
              <a:rPr lang="de-DE" sz="2400" dirty="0">
                <a:solidFill>
                  <a:srgbClr val="2E893D"/>
                </a:solidFill>
              </a:rPr>
              <a:t>Erstmal bewusst gut werden. Dann </a:t>
            </a:r>
            <a:r>
              <a:rPr lang="de-DE" sz="2400" strike="sngStrike" dirty="0">
                <a:solidFill>
                  <a:srgbClr val="2E893D"/>
                </a:solidFill>
              </a:rPr>
              <a:t>agil</a:t>
            </a:r>
            <a:r>
              <a:rPr lang="de-DE" sz="2400" dirty="0">
                <a:solidFill>
                  <a:srgbClr val="2E893D"/>
                </a:solidFill>
              </a:rPr>
              <a:t> flexibel. </a:t>
            </a:r>
          </a:p>
          <a:p>
            <a:pPr lvl="1"/>
            <a:endParaRPr lang="de-DE" dirty="0"/>
          </a:p>
          <a:p>
            <a:r>
              <a:rPr lang="de-DE" dirty="0">
                <a:solidFill>
                  <a:srgbClr val="2E893D"/>
                </a:solidFill>
              </a:rPr>
              <a:t>Verantwortung</a:t>
            </a:r>
            <a:r>
              <a:rPr lang="de-DE" dirty="0"/>
              <a:t> für Prozesse, Ergebnisse und </a:t>
            </a:r>
            <a:br>
              <a:rPr lang="de-DE" dirty="0"/>
            </a:br>
            <a:r>
              <a:rPr lang="de-DE" dirty="0"/>
              <a:t>Aufgaben </a:t>
            </a:r>
            <a:r>
              <a:rPr lang="de-DE" dirty="0">
                <a:solidFill>
                  <a:srgbClr val="2E893D"/>
                </a:solidFill>
              </a:rPr>
              <a:t>klar und transparent festlegen</a:t>
            </a:r>
          </a:p>
          <a:p>
            <a:r>
              <a:rPr lang="de-DE" dirty="0" smtClean="0">
                <a:solidFill>
                  <a:srgbClr val="2E893D"/>
                </a:solidFill>
              </a:rPr>
              <a:t>Rollen</a:t>
            </a:r>
            <a:r>
              <a:rPr lang="de-DE" dirty="0" smtClean="0"/>
              <a:t> </a:t>
            </a:r>
            <a:r>
              <a:rPr lang="de-DE" dirty="0"/>
              <a:t>klar über Ergebnisse </a:t>
            </a:r>
            <a:r>
              <a:rPr lang="de-DE" dirty="0">
                <a:solidFill>
                  <a:srgbClr val="2E893D"/>
                </a:solidFill>
              </a:rPr>
              <a:t>definieren</a:t>
            </a:r>
          </a:p>
          <a:p>
            <a:r>
              <a:rPr lang="de-DE" dirty="0">
                <a:solidFill>
                  <a:srgbClr val="2E893D"/>
                </a:solidFill>
              </a:rPr>
              <a:t>Aktive Entwicklung </a:t>
            </a:r>
            <a:r>
              <a:rPr lang="de-DE" dirty="0"/>
              <a:t>der </a:t>
            </a:r>
            <a:r>
              <a:rPr lang="de-DE" dirty="0" err="1" smtClean="0"/>
              <a:t>MitarbeiterInnen</a:t>
            </a:r>
            <a:endParaRPr lang="de-DE" dirty="0"/>
          </a:p>
          <a:p>
            <a:r>
              <a:rPr lang="de-DE" dirty="0"/>
              <a:t>Ebenen 1-3 im Alltag einhalten, </a:t>
            </a:r>
            <a:r>
              <a:rPr lang="de-DE" dirty="0">
                <a:solidFill>
                  <a:srgbClr val="2E893D"/>
                </a:solidFill>
              </a:rPr>
              <a:t>kontinuierlich reflektieren </a:t>
            </a:r>
            <a:r>
              <a:rPr lang="de-DE" dirty="0"/>
              <a:t>und konsequent </a:t>
            </a:r>
            <a:r>
              <a:rPr lang="de-DE" dirty="0">
                <a:solidFill>
                  <a:srgbClr val="2E893D"/>
                </a:solidFill>
              </a:rPr>
              <a:t>weiterentwickeln</a:t>
            </a:r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E54BC217-06AB-2B48-878B-321F55B6E89A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5212"/>
            <a:ext cx="1701703" cy="24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Epilog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0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83968" y="1768087"/>
            <a:ext cx="3775979" cy="3681701"/>
            <a:chOff x="3548206" y="375211"/>
            <a:chExt cx="4912168" cy="47895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06" y="375211"/>
              <a:ext cx="3158399" cy="45924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28691" y="4684269"/>
              <a:ext cx="982282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Kultur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0230" y="3560167"/>
              <a:ext cx="1790144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Organisation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81247" y="2155039"/>
              <a:ext cx="1071618" cy="48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Person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06404" y="375211"/>
              <a:ext cx="1790144" cy="1201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Person</a:t>
              </a:r>
            </a:p>
            <a:p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Organisation</a:t>
              </a:r>
            </a:p>
            <a:p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Kultur</a:t>
              </a:r>
              <a:endParaRPr lang="de-DE" baseline="0" dirty="0">
                <a:solidFill>
                  <a:srgbClr val="2E893D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Epilog: Erkenntnis in eigener Sache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Warum sind viele Seminare nicht effektiv?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3" b="6554"/>
          <a:stretch/>
        </p:blipFill>
        <p:spPr>
          <a:xfrm>
            <a:off x="1115616" y="2020936"/>
            <a:ext cx="2744970" cy="32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2" y="470684"/>
            <a:ext cx="7638504" cy="874648"/>
          </a:xfrm>
        </p:spPr>
        <p:txBody>
          <a:bodyPr/>
          <a:lstStyle/>
          <a:p>
            <a:r>
              <a:rPr lang="en-US" dirty="0" smtClean="0"/>
              <a:t>Unser Newsletter. </a:t>
            </a:r>
            <a:r>
              <a:rPr lang="en-US" dirty="0" err="1" smtClean="0"/>
              <a:t>Bleiben</a:t>
            </a:r>
            <a:r>
              <a:rPr lang="en-US" dirty="0" smtClean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 smtClean="0"/>
              <a:t>informiert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>www.campus-lab.de/</a:t>
            </a:r>
            <a:r>
              <a:rPr lang="de-DE" dirty="0" err="1" smtClean="0"/>
              <a:t>newsletter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F55363FD-B25F-3D44-B704-C2E0D403450B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925912"/>
            <a:ext cx="3816424" cy="337985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Prof</a:t>
            </a:r>
            <a:r>
              <a:rPr lang="de-DE" dirty="0"/>
              <a:t>. Dr. Tobias Brückmann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brueckmann@campus-lab.de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+49 176 62018644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CampusLab </a:t>
            </a:r>
            <a:r>
              <a:rPr lang="de-DE" dirty="0" smtClean="0"/>
              <a:t>GmbH</a:t>
            </a:r>
          </a:p>
          <a:p>
            <a:pPr marL="0" indent="0">
              <a:buNone/>
            </a:pPr>
            <a:r>
              <a:rPr lang="de-DE" dirty="0" smtClean="0"/>
              <a:t>www.campus-lab.de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Kastanienallee 95</a:t>
            </a:r>
          </a:p>
          <a:p>
            <a:pPr marL="0" indent="0">
              <a:buNone/>
            </a:pPr>
            <a:r>
              <a:rPr lang="de-DE" dirty="0"/>
              <a:t>45127 Essen</a:t>
            </a:r>
          </a:p>
        </p:txBody>
      </p:sp>
    </p:spTree>
    <p:extLst>
      <p:ext uri="{BB962C8B-B14F-4D97-AF65-F5344CB8AC3E}">
        <p14:creationId xmlns:p14="http://schemas.microsoft.com/office/powerpoint/2010/main" val="7602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Literatur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Rubin, K. S. (2014):</a:t>
            </a:r>
            <a:r>
              <a:rPr lang="de-DE" dirty="0"/>
              <a:t> </a:t>
            </a:r>
            <a:r>
              <a:rPr lang="de-DE" i="1" dirty="0"/>
              <a:t>Essential </a:t>
            </a:r>
            <a:r>
              <a:rPr lang="de-DE" i="1" dirty="0" err="1"/>
              <a:t>Scrum</a:t>
            </a:r>
            <a:r>
              <a:rPr lang="de-DE" i="1" dirty="0"/>
              <a:t>. Umfassendes </a:t>
            </a:r>
            <a:r>
              <a:rPr lang="de-DE" i="1" dirty="0" err="1"/>
              <a:t>Scrum</a:t>
            </a:r>
            <a:r>
              <a:rPr lang="de-DE" i="1" dirty="0"/>
              <a:t>-Wissen aus der Praxis</a:t>
            </a:r>
            <a:r>
              <a:rPr lang="de-DE" dirty="0"/>
              <a:t>. </a:t>
            </a:r>
            <a:r>
              <a:rPr lang="de-DE" dirty="0" err="1"/>
              <a:t>mitp</a:t>
            </a:r>
            <a:r>
              <a:rPr lang="de-DE" dirty="0"/>
              <a:t> Verlag, Frechen. </a:t>
            </a:r>
            <a:r>
              <a:rPr lang="en-US" dirty="0"/>
              <a:t>ISBN 978-3-826690471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e-DE" b="1" dirty="0" smtClean="0"/>
              <a:t>von Hirschhausen, E. (2016): </a:t>
            </a:r>
            <a:r>
              <a:rPr lang="de-DE" dirty="0" smtClean="0"/>
              <a:t>Wunder </a:t>
            </a:r>
            <a:r>
              <a:rPr lang="de-DE" dirty="0"/>
              <a:t>wirken </a:t>
            </a:r>
            <a:r>
              <a:rPr lang="de-DE" dirty="0" smtClean="0"/>
              <a:t>Wunder, Rowohlt Verlag. </a:t>
            </a:r>
            <a:r>
              <a:rPr lang="de-DE" dirty="0"/>
              <a:t>ISBN </a:t>
            </a:r>
            <a:r>
              <a:rPr lang="fi-FI" dirty="0"/>
              <a:t>9783498091873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# </a:t>
            </a:r>
            <a:fld id="{F55363FD-B25F-3D44-B704-C2E0D403450B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2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Agenda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1# Warum Veränderung?</a:t>
            </a:r>
          </a:p>
          <a:p>
            <a:r>
              <a:rPr lang="de-DE"/>
              <a:t>2# Prinzipien echter Flexibilität</a:t>
            </a:r>
          </a:p>
          <a:p>
            <a:r>
              <a:rPr lang="de-DE"/>
              <a:t>3# Nachhaltige Entwicklung von Flexibilität</a:t>
            </a:r>
          </a:p>
          <a:p>
            <a:endParaRPr lang="de-DE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1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1# Warum Veränderung?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Grundlage</a:t>
            </a:r>
          </a:p>
          <a:p>
            <a:r>
              <a:rPr lang="de-DE" dirty="0">
                <a:solidFill>
                  <a:srgbClr val="2E893D"/>
                </a:solidFill>
              </a:rPr>
              <a:t>Globale Vernetzung</a:t>
            </a:r>
            <a:r>
              <a:rPr lang="de-DE" dirty="0"/>
              <a:t> und </a:t>
            </a:r>
            <a:r>
              <a:rPr lang="de-DE" dirty="0">
                <a:solidFill>
                  <a:srgbClr val="2E893D"/>
                </a:solidFill>
              </a:rPr>
              <a:t>technologischer Wandel</a:t>
            </a:r>
            <a:r>
              <a:rPr lang="de-DE" dirty="0"/>
              <a:t> </a:t>
            </a:r>
          </a:p>
          <a:p>
            <a:r>
              <a:rPr lang="de-DE" dirty="0"/>
              <a:t>Internet ist </a:t>
            </a:r>
            <a:r>
              <a:rPr lang="de-DE" dirty="0" err="1" smtClean="0">
                <a:solidFill>
                  <a:srgbClr val="2E893D"/>
                </a:solidFill>
              </a:rPr>
              <a:t>disruptive</a:t>
            </a:r>
            <a:r>
              <a:rPr lang="de-DE" dirty="0" smtClean="0">
                <a:solidFill>
                  <a:srgbClr val="2E893D"/>
                </a:solidFill>
              </a:rPr>
              <a:t> Basistechnologie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  <a:p>
            <a:r>
              <a:rPr lang="de-DE" dirty="0"/>
              <a:t>„Alles, was die Kunden lieber mögen als das, was sie vorher gekannt haben, ist </a:t>
            </a:r>
            <a:r>
              <a:rPr lang="de-DE" dirty="0" err="1"/>
              <a:t>disruptiv</a:t>
            </a:r>
            <a:r>
              <a:rPr lang="de-DE" dirty="0"/>
              <a:t>.“ </a:t>
            </a:r>
            <a:r>
              <a:rPr lang="de-DE" sz="2000" dirty="0"/>
              <a:t>Jeff Bezos, Amazon</a:t>
            </a:r>
          </a:p>
          <a:p>
            <a:pPr lvl="1">
              <a:buFont typeface="Wingdings" charset="2"/>
              <a:buChar char="Ø"/>
            </a:pP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>
                <a:solidFill>
                  <a:srgbClr val="2E893D"/>
                </a:solidFill>
                <a:sym typeface="Wingdings"/>
              </a:rPr>
              <a:t>Schnelle, drastische Veränderung </a:t>
            </a:r>
            <a:r>
              <a:rPr lang="de-DE" dirty="0">
                <a:sym typeface="Wingdings"/>
              </a:rPr>
              <a:t>von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Märkten, Kunden und Geschäftsmodellen</a:t>
            </a:r>
          </a:p>
          <a:p>
            <a:pPr lvl="1">
              <a:buFont typeface="Wingdings" charset="2"/>
              <a:buChar char="Ø"/>
            </a:pPr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363FD-B25F-3D44-B704-C2E0D403450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5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1# Warum Veränderung?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>
              <a:sym typeface="Wingdings"/>
            </a:endParaRPr>
          </a:p>
          <a:p>
            <a:endParaRPr lang="de-DE">
              <a:sym typeface="Wingdings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# </a:t>
            </a:r>
            <a:fld id="{F55363FD-B25F-3D44-B704-C2E0D403450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Bildquelle: </a:t>
            </a:r>
            <a:r>
              <a:rPr lang="de-DE" dirty="0" err="1" smtClean="0"/>
              <a:t>Fotolia</a:t>
            </a:r>
            <a:endParaRPr lang="de-DE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3463" y="1489350"/>
            <a:ext cx="3682491" cy="2664294"/>
            <a:chOff x="623463" y="1489350"/>
            <a:chExt cx="3682491" cy="26642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9" b="28079"/>
            <a:stretch/>
          </p:blipFill>
          <p:spPr>
            <a:xfrm flipH="1">
              <a:off x="724931" y="1898288"/>
              <a:ext cx="3581023" cy="22553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3463" y="1489350"/>
              <a:ext cx="850011" cy="405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2E893D"/>
                  </a:solidFill>
                  <a:latin typeface="Calibri"/>
                  <a:cs typeface="Calibri"/>
                </a:rPr>
                <a:t>f</a:t>
              </a:r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rüher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5376" y="1489348"/>
            <a:ext cx="3753048" cy="2664296"/>
            <a:chOff x="4635376" y="1489348"/>
            <a:chExt cx="3753048" cy="2664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47" b="27615"/>
            <a:stretch/>
          </p:blipFill>
          <p:spPr>
            <a:xfrm>
              <a:off x="4747103" y="1898288"/>
              <a:ext cx="3641321" cy="22553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35376" y="1489348"/>
              <a:ext cx="805259" cy="405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baseline="0" dirty="0">
                  <a:solidFill>
                    <a:srgbClr val="2E893D"/>
                  </a:solidFill>
                  <a:latin typeface="Calibri"/>
                  <a:cs typeface="Calibri"/>
                </a:rPr>
                <a:t>heute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8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1# Warum Veränderung?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2E893D"/>
                </a:solidFill>
                <a:sym typeface="Wingdings"/>
              </a:rPr>
              <a:t>Aktuelle Realität: </a:t>
            </a:r>
            <a:r>
              <a:rPr lang="de-DE" dirty="0">
                <a:sym typeface="Wingdings"/>
              </a:rPr>
              <a:t>Schnelle, drastische Veränderung von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Märkten, Kunden und Geschäftsmodellen</a:t>
            </a:r>
          </a:p>
          <a:p>
            <a:endParaRPr lang="de-DE" dirty="0">
              <a:sym typeface="Wingdings"/>
            </a:endParaRPr>
          </a:p>
          <a:p>
            <a:r>
              <a:rPr lang="de-DE" dirty="0"/>
              <a:t>Fähigkeit zur </a:t>
            </a:r>
            <a:r>
              <a:rPr lang="de-DE" dirty="0">
                <a:solidFill>
                  <a:srgbClr val="2E893D"/>
                </a:solidFill>
              </a:rPr>
              <a:t>kontinuierlichen Veränderung</a:t>
            </a:r>
            <a:r>
              <a:rPr lang="de-DE" dirty="0"/>
              <a:t> ist </a:t>
            </a:r>
            <a:r>
              <a:rPr lang="de-DE" dirty="0">
                <a:solidFill>
                  <a:srgbClr val="2E893D"/>
                </a:solidFill>
              </a:rPr>
              <a:t>strategischer Erfolgsfaktor </a:t>
            </a:r>
            <a:r>
              <a:rPr lang="de-DE" dirty="0"/>
              <a:t>von Unternehmen</a:t>
            </a:r>
          </a:p>
          <a:p>
            <a:endParaRPr lang="de-DE" dirty="0"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de-DE" dirty="0"/>
              <a:t>Flexibilität, sowie schnelles Agieren, werden zum Muss. </a:t>
            </a:r>
            <a:endParaRPr lang="de-DE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F55363FD-B25F-3D44-B704-C2E0D403450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1# Flexibilität bedeutet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>
                <a:solidFill>
                  <a:srgbClr val="2E893D"/>
                </a:solidFill>
              </a:rPr>
              <a:t>Anpassungsfähigkeit</a:t>
            </a:r>
            <a:endParaRPr lang="en-GB">
              <a:solidFill>
                <a:srgbClr val="2E893D"/>
              </a:solidFill>
            </a:endParaRPr>
          </a:p>
          <a:p>
            <a:pPr marL="342900" indent="-342900"/>
            <a:r>
              <a:rPr lang="de-DE" sz="2200"/>
              <a:t>Schnell auf geänderte, äußere Rahmenbedingungen </a:t>
            </a:r>
            <a:br>
              <a:rPr lang="de-DE" sz="2200"/>
            </a:br>
            <a:r>
              <a:rPr lang="de-DE" sz="2200"/>
              <a:t>reagieren und sich Veränderungen anpassen</a:t>
            </a:r>
            <a:endParaRPr lang="en-GB" sz="2200"/>
          </a:p>
          <a:p>
            <a:pPr marL="0" indent="0">
              <a:buNone/>
            </a:pPr>
            <a:r>
              <a:rPr lang="de-DE">
                <a:solidFill>
                  <a:srgbClr val="2E893D"/>
                </a:solidFill>
              </a:rPr>
              <a:t>Innovationsfähigkeit</a:t>
            </a:r>
            <a:endParaRPr lang="en-GB">
              <a:solidFill>
                <a:srgbClr val="2E893D"/>
              </a:solidFill>
            </a:endParaRPr>
          </a:p>
          <a:p>
            <a:pPr marL="342900" indent="-342900"/>
            <a:r>
              <a:rPr lang="de-DE" sz="2200"/>
              <a:t>Markt- und geschäftsmodellverändernde Innovationen erzeugen, bewerten und sich entsprechend anpassen</a:t>
            </a:r>
            <a:endParaRPr lang="en-GB" sz="2200"/>
          </a:p>
          <a:p>
            <a:pPr marL="0" indent="0">
              <a:buNone/>
            </a:pPr>
            <a:r>
              <a:rPr lang="de-DE">
                <a:solidFill>
                  <a:srgbClr val="2E893D"/>
                </a:solidFill>
              </a:rPr>
              <a:t>Trendfähigkeit</a:t>
            </a:r>
            <a:r>
              <a:rPr lang="en-GB">
                <a:solidFill>
                  <a:srgbClr val="2E893D"/>
                </a:solidFill>
              </a:rPr>
              <a:t> </a:t>
            </a:r>
          </a:p>
          <a:p>
            <a:pPr marL="342900" indent="-342900"/>
            <a:r>
              <a:rPr lang="en-GB" sz="2200"/>
              <a:t>T</a:t>
            </a:r>
            <a:r>
              <a:rPr lang="de-DE" sz="2200"/>
              <a:t>echnische, gesellschaftliche und sonstige Änderungen frühzeitig bemerken, darauf reagieren und mitgestalten</a:t>
            </a:r>
            <a:endParaRPr lang="en-GB" sz="2200"/>
          </a:p>
          <a:p>
            <a:endParaRPr lang="de-DE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F55363FD-B25F-3D44-B704-C2E0D403450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1# Flexibilität bedeutet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... kontinuierliche Veränderung.</a:t>
            </a:r>
          </a:p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... Leiden.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2E893D"/>
                </a:solidFill>
              </a:rPr>
              <a:t>Nachteil</a:t>
            </a:r>
          </a:p>
          <a:p>
            <a:r>
              <a:rPr lang="de-DE" dirty="0">
                <a:sym typeface="Wingdings"/>
              </a:rPr>
              <a:t>Veränderung und Unsicherheit erzeugen Stress</a:t>
            </a:r>
          </a:p>
          <a:p>
            <a:r>
              <a:rPr lang="de-DE" dirty="0">
                <a:sym typeface="Wingdings"/>
              </a:rPr>
              <a:t>Neue Pläne können sich schnell wieder ändern</a:t>
            </a:r>
          </a:p>
          <a:p>
            <a:endParaRPr lang="de-DE" dirty="0"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de-DE" dirty="0">
                <a:solidFill>
                  <a:srgbClr val="2E893D"/>
                </a:solidFill>
              </a:rPr>
              <a:t>„</a:t>
            </a:r>
            <a:r>
              <a:rPr lang="de-DE" dirty="0" err="1">
                <a:solidFill>
                  <a:srgbClr val="2E893D"/>
                </a:solidFill>
              </a:rPr>
              <a:t>To</a:t>
            </a:r>
            <a:r>
              <a:rPr lang="de-DE" dirty="0">
                <a:solidFill>
                  <a:srgbClr val="2E893D"/>
                </a:solidFill>
              </a:rPr>
              <a:t> </a:t>
            </a:r>
            <a:r>
              <a:rPr lang="de-DE" dirty="0" err="1">
                <a:solidFill>
                  <a:srgbClr val="2E893D"/>
                </a:solidFill>
              </a:rPr>
              <a:t>change</a:t>
            </a:r>
            <a:r>
              <a:rPr lang="de-DE" dirty="0">
                <a:solidFill>
                  <a:srgbClr val="2E893D"/>
                </a:solidFill>
              </a:rPr>
              <a:t> </a:t>
            </a:r>
            <a:r>
              <a:rPr lang="de-DE" dirty="0" err="1">
                <a:solidFill>
                  <a:srgbClr val="2E893D"/>
                </a:solidFill>
              </a:rPr>
              <a:t>is</a:t>
            </a:r>
            <a:r>
              <a:rPr lang="de-DE" dirty="0">
                <a:solidFill>
                  <a:srgbClr val="2E893D"/>
                </a:solidFill>
              </a:rPr>
              <a:t> </a:t>
            </a:r>
            <a:r>
              <a:rPr lang="de-DE" dirty="0" err="1">
                <a:solidFill>
                  <a:srgbClr val="2E893D"/>
                </a:solidFill>
              </a:rPr>
              <a:t>difficult</a:t>
            </a:r>
            <a:r>
              <a:rPr lang="de-DE" dirty="0">
                <a:solidFill>
                  <a:srgbClr val="2E893D"/>
                </a:solidFill>
              </a:rPr>
              <a:t>. Not </a:t>
            </a:r>
            <a:r>
              <a:rPr lang="de-DE" dirty="0" err="1">
                <a:solidFill>
                  <a:srgbClr val="2E893D"/>
                </a:solidFill>
              </a:rPr>
              <a:t>to</a:t>
            </a:r>
            <a:r>
              <a:rPr lang="de-DE" dirty="0">
                <a:solidFill>
                  <a:srgbClr val="2E893D"/>
                </a:solidFill>
              </a:rPr>
              <a:t> </a:t>
            </a:r>
            <a:r>
              <a:rPr lang="de-DE" dirty="0" err="1">
                <a:solidFill>
                  <a:srgbClr val="2E893D"/>
                </a:solidFill>
              </a:rPr>
              <a:t>change</a:t>
            </a:r>
            <a:r>
              <a:rPr lang="de-DE" dirty="0">
                <a:solidFill>
                  <a:srgbClr val="2E893D"/>
                </a:solidFill>
              </a:rPr>
              <a:t> </a:t>
            </a:r>
            <a:r>
              <a:rPr lang="de-DE" dirty="0" err="1">
                <a:solidFill>
                  <a:srgbClr val="2E893D"/>
                </a:solidFill>
              </a:rPr>
              <a:t>is</a:t>
            </a:r>
            <a:r>
              <a:rPr lang="de-DE" dirty="0">
                <a:solidFill>
                  <a:srgbClr val="2E893D"/>
                </a:solidFill>
              </a:rPr>
              <a:t> fatal.“</a:t>
            </a:r>
            <a:r>
              <a:rPr lang="de-DE" dirty="0"/>
              <a:t> </a:t>
            </a:r>
            <a:br>
              <a:rPr lang="de-DE" dirty="0"/>
            </a:br>
            <a:r>
              <a:rPr lang="de-DE" sz="2200" dirty="0"/>
              <a:t>William Pollard</a:t>
            </a:r>
          </a:p>
          <a:p>
            <a:pPr>
              <a:buFont typeface="Wingdings" charset="2"/>
              <a:buChar char="Ø"/>
            </a:pPr>
            <a:endParaRPr lang="de-DE" dirty="0">
              <a:sym typeface="Wingdings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# </a:t>
            </a:r>
            <a:fld id="{F55363FD-B25F-3D44-B704-C2E0D403450B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32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mpuslab_VL_Folien-Vorlage">
  <a:themeElements>
    <a:clrScheme name="Campus Lab">
      <a:dk1>
        <a:srgbClr val="000000"/>
      </a:dk1>
      <a:lt1>
        <a:srgbClr val="FFFFFF"/>
      </a:lt1>
      <a:dk2>
        <a:srgbClr val="000000"/>
      </a:dk2>
      <a:lt2>
        <a:srgbClr val="0F89A1"/>
      </a:lt2>
      <a:accent1>
        <a:srgbClr val="2EA63D"/>
      </a:accent1>
      <a:accent2>
        <a:srgbClr val="0F89A1"/>
      </a:accent2>
      <a:accent3>
        <a:srgbClr val="C6831B"/>
      </a:accent3>
      <a:accent4>
        <a:srgbClr val="BD2127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80000" tIns="180000" rIns="180000" bIns="180000" numCol="1" rtlCol="0" anchor="t" anchorCtr="0" compatLnSpc="1">
        <a:prstTxWarp prst="textNoShape">
          <a:avLst/>
        </a:prstTxWarp>
      </a:bodyPr>
      <a:lstStyle>
        <a:defPPr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sz="2000" b="0" i="0" u="none" strike="noStrike" cap="none" normalizeH="0" dirty="0" err="1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200" baseline="0" dirty="0" smtClean="0">
            <a:latin typeface="Calibri"/>
            <a:cs typeface="Calibri"/>
          </a:defRPr>
        </a:defPPr>
      </a:lstStyle>
    </a:txDef>
  </a:objectDefaults>
  <a:extraClrSchemeLst>
    <a:extraClrScheme>
      <a:clrScheme name="Gerlingwache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8181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1C1FF"/>
        </a:accent5>
        <a:accent6>
          <a:srgbClr val="B90000"/>
        </a:accent6>
        <a:hlink>
          <a:srgbClr val="142857"/>
        </a:hlink>
        <a:folHlink>
          <a:srgbClr val="1428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ndJ">
  <a:themeElements>
    <a:clrScheme name="Campus Lab">
      <a:dk1>
        <a:srgbClr val="000000"/>
      </a:dk1>
      <a:lt1>
        <a:srgbClr val="FFFFFF"/>
      </a:lt1>
      <a:dk2>
        <a:srgbClr val="000000"/>
      </a:dk2>
      <a:lt2>
        <a:srgbClr val="0F89A1"/>
      </a:lt2>
      <a:accent1>
        <a:srgbClr val="2EA63D"/>
      </a:accent1>
      <a:accent2>
        <a:srgbClr val="0F89A1"/>
      </a:accent2>
      <a:accent3>
        <a:srgbClr val="C6831B"/>
      </a:accent3>
      <a:accent4>
        <a:srgbClr val="BD2127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80000" tIns="180000" rIns="180000" bIns="180000" numCol="1" rtlCol="0" anchor="t" anchorCtr="0" compatLnSpc="1">
        <a:prstTxWarp prst="textNoShape">
          <a:avLst/>
        </a:prstTxWarp>
      </a:bodyPr>
      <a:lstStyle>
        <a:defPPr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sz="2000" b="0" i="0" u="none" strike="noStrike" cap="none" normalizeH="0" dirty="0" err="1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200" baseline="0" dirty="0" smtClean="0">
            <a:latin typeface="Calibri"/>
            <a:cs typeface="Calibri"/>
          </a:defRPr>
        </a:defPPr>
      </a:lstStyle>
    </a:txDef>
  </a:objectDefaults>
  <a:extraClrSchemeLst>
    <a:extraClrScheme>
      <a:clrScheme name="Gerlingwache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8181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1C1FF"/>
        </a:accent5>
        <a:accent6>
          <a:srgbClr val="B90000"/>
        </a:accent6>
        <a:hlink>
          <a:srgbClr val="142857"/>
        </a:hlink>
        <a:folHlink>
          <a:srgbClr val="1428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920</Words>
  <Application>Microsoft Macintosh PowerPoint</Application>
  <PresentationFormat>On-screen Show (16:10)</PresentationFormat>
  <Paragraphs>298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Gill Sans</vt:lpstr>
      <vt:lpstr>ＭＳ Ｐゴシック</vt:lpstr>
      <vt:lpstr>Verdana</vt:lpstr>
      <vt:lpstr>Wingdings</vt:lpstr>
      <vt:lpstr>Arial</vt:lpstr>
      <vt:lpstr>Campuslab_VL_Folien-Vorlage</vt:lpstr>
      <vt:lpstr>TandJ</vt:lpstr>
      <vt:lpstr> Dose 2016 Tobias Brückmann</vt:lpstr>
      <vt:lpstr>Tobias Brückmann</vt:lpstr>
      <vt:lpstr>Prolog: Die Psychologie der Täuschung</vt:lpstr>
      <vt:lpstr>Agenda</vt:lpstr>
      <vt:lpstr>1# Warum Veränderung?</vt:lpstr>
      <vt:lpstr>1# Warum Veränderung?</vt:lpstr>
      <vt:lpstr>1# Warum Veränderung?</vt:lpstr>
      <vt:lpstr>1# Flexibilität bedeutet ...</vt:lpstr>
      <vt:lpstr>1# Flexibilität bedeutet ...</vt:lpstr>
      <vt:lpstr>1# Entwicklungsziel: Flexibilität</vt:lpstr>
      <vt:lpstr>2# Prinzipien echter Flexibilität</vt:lpstr>
      <vt:lpstr>2# Prinzipien echter Flexibilität (Auswahl)</vt:lpstr>
      <vt:lpstr>2# Prinzipien echter Flexibilität (Auswahl)</vt:lpstr>
      <vt:lpstr>2# Prinzipien echter Flexibilität (Auswahl)</vt:lpstr>
      <vt:lpstr>2# Prinzipien echter Flexibilität (Auswahl)</vt:lpstr>
      <vt:lpstr>3# Nachhaltige Entwicklung von Flexibilität</vt:lpstr>
      <vt:lpstr>3# Nachhaltige Entwicklung von Flexibilität</vt:lpstr>
      <vt:lpstr>3# Nachhaltige Entwicklung von Flexibilität</vt:lpstr>
      <vt:lpstr>3# Nachhaltige Entwicklung von Flexibilität</vt:lpstr>
      <vt:lpstr>3# Nachhaltige Entwicklung von Flexibilität</vt:lpstr>
      <vt:lpstr>3# Fleximity-Modell</vt:lpstr>
      <vt:lpstr>3# Fleximity-Modell</vt:lpstr>
      <vt:lpstr>3# Fleximity-Modell</vt:lpstr>
      <vt:lpstr>3# Fleximity-Modell</vt:lpstr>
      <vt:lpstr>3# Fleximity-Modell</vt:lpstr>
      <vt:lpstr>3# Fleximity-Modell</vt:lpstr>
      <vt:lpstr>3# Fleximity-Modell</vt:lpstr>
      <vt:lpstr>3# Fleximity-Modell</vt:lpstr>
      <vt:lpstr>3# Fleximity-Modell</vt:lpstr>
      <vt:lpstr>3# Nachhaltige Entwicklung von Flexibilität</vt:lpstr>
      <vt:lpstr>3# Nachhaltige Entwicklung von Flexibilität</vt:lpstr>
      <vt:lpstr>3# Nachhaltige Entwicklung von Flexibilität</vt:lpstr>
      <vt:lpstr>3# Nachhaltige Entwicklung von Flexibilität</vt:lpstr>
      <vt:lpstr>Epilog</vt:lpstr>
      <vt:lpstr>Epilog: Erkenntnis in eigener Sache</vt:lpstr>
      <vt:lpstr>Unser Newsletter. Bleiben Sie informiert. www.campus-lab.de/newsletter</vt:lpstr>
      <vt:lpstr>Literatur</vt:lpstr>
    </vt:vector>
  </TitlesOfParts>
  <Company>Microsoft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des Themenbausteins</dc:title>
  <dc:creator>Benner, Marian</dc:creator>
  <cp:lastModifiedBy>Tobias Brückmann</cp:lastModifiedBy>
  <cp:revision>694</cp:revision>
  <cp:lastPrinted>2016-12-09T09:09:39Z</cp:lastPrinted>
  <dcterms:created xsi:type="dcterms:W3CDTF">2011-09-28T13:54:40Z</dcterms:created>
  <dcterms:modified xsi:type="dcterms:W3CDTF">2016-12-09T09:09:43Z</dcterms:modified>
</cp:coreProperties>
</file>